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33" r:id="rId13"/>
    <p:sldId id="302" r:id="rId14"/>
    <p:sldId id="334" r:id="rId15"/>
    <p:sldId id="335" r:id="rId16"/>
    <p:sldId id="264" r:id="rId17"/>
    <p:sldId id="266" r:id="rId18"/>
    <p:sldId id="265" r:id="rId19"/>
    <p:sldId id="276" r:id="rId20"/>
    <p:sldId id="303" r:id="rId21"/>
    <p:sldId id="293" r:id="rId22"/>
    <p:sldId id="277"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0" d="100"/>
          <a:sy n="70" d="100"/>
        </p:scale>
        <p:origin x="1373" y="5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hyperlink" Target="https://github.com/marciamk8/testrepo/blob/main/SpaceX%20EDA%20Data%20Visualization%20Part%205.ipynb" TargetMode="External"/><Relationship Id="rId5" Type="http://schemas.openxmlformats.org/officeDocument/2006/relationships/image" Target="../media/image15.svg"/><Relationship Id="rId4" Type="http://schemas.openxmlformats.org/officeDocument/2006/relationships/image" Target="../media/image1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5" Type="http://schemas.openxmlformats.org/officeDocument/2006/relationships/hyperlink" Target="https://github.com/marciamk8/testrepo/blob/main/SpaceX%20EDA%20Data%20Visualization%20Part%205.ipynb" TargetMode="External"/><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1B82DA-29E6-4E69-95AF-912B9DFFAC5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D5CFAE5-32AA-42C5-909A-9AB5C09C17FA}">
      <dgm:prSet/>
      <dgm:spPr/>
      <dgm:t>
        <a:bodyPr/>
        <a:lstStyle/>
        <a:p>
          <a:pPr>
            <a:lnSpc>
              <a:spcPct val="100000"/>
            </a:lnSpc>
          </a:pPr>
          <a:r>
            <a:rPr lang="en-US"/>
            <a:t>The following visualizations show the relationship between success rate of each orbit type with the bar chart so we can find which orbits have high success rate. Also, we can see the visualization of the launch success yearly trend. And we can observe that the success rate since 2013 kept increasing until 2020.</a:t>
          </a:r>
        </a:p>
      </dgm:t>
    </dgm:pt>
    <dgm:pt modelId="{02308C02-9B57-4664-90D9-CF1022B9F585}" type="parTrans" cxnId="{0B1BAF8C-E53C-40EB-8B3C-AF3E9F34E43D}">
      <dgm:prSet/>
      <dgm:spPr/>
      <dgm:t>
        <a:bodyPr/>
        <a:lstStyle/>
        <a:p>
          <a:endParaRPr lang="en-US"/>
        </a:p>
      </dgm:t>
    </dgm:pt>
    <dgm:pt modelId="{4A1DE087-3E79-4551-99A2-813C3115095B}" type="sibTrans" cxnId="{0B1BAF8C-E53C-40EB-8B3C-AF3E9F34E43D}">
      <dgm:prSet/>
      <dgm:spPr/>
      <dgm:t>
        <a:bodyPr/>
        <a:lstStyle/>
        <a:p>
          <a:endParaRPr lang="en-US"/>
        </a:p>
      </dgm:t>
    </dgm:pt>
    <dgm:pt modelId="{4CDF6A00-6361-44A6-AA44-455BB0619396}">
      <dgm:prSet/>
      <dgm:spPr/>
      <dgm:t>
        <a:bodyPr/>
        <a:lstStyle/>
        <a:p>
          <a:pPr>
            <a:lnSpc>
              <a:spcPct val="100000"/>
            </a:lnSpc>
          </a:pPr>
          <a:r>
            <a:rPr lang="en-US" dirty="0"/>
            <a:t>This is the link to the notebook: </a:t>
          </a:r>
          <a:r>
            <a:rPr lang="en-US" dirty="0">
              <a:hlinkClick xmlns:r="http://schemas.openxmlformats.org/officeDocument/2006/relationships" r:id="rId1"/>
            </a:rPr>
            <a:t>https://github.com/marciamk8/testrepo/blob/main/SpaceX%20EDA%20Data%20Visualization%20Part%205.ipynb</a:t>
          </a:r>
          <a:endParaRPr lang="en-US" dirty="0"/>
        </a:p>
      </dgm:t>
    </dgm:pt>
    <dgm:pt modelId="{60E27FE5-80FE-4689-A186-84A7B894730F}" type="parTrans" cxnId="{55696629-BAD2-4E63-90BB-64E65D18FB44}">
      <dgm:prSet/>
      <dgm:spPr/>
      <dgm:t>
        <a:bodyPr/>
        <a:lstStyle/>
        <a:p>
          <a:endParaRPr lang="en-US"/>
        </a:p>
      </dgm:t>
    </dgm:pt>
    <dgm:pt modelId="{725494FE-3FCE-412A-94AE-E9ED4CFD544E}" type="sibTrans" cxnId="{55696629-BAD2-4E63-90BB-64E65D18FB44}">
      <dgm:prSet/>
      <dgm:spPr/>
      <dgm:t>
        <a:bodyPr/>
        <a:lstStyle/>
        <a:p>
          <a:endParaRPr lang="en-US"/>
        </a:p>
      </dgm:t>
    </dgm:pt>
    <dgm:pt modelId="{AE0D6E0D-A439-4A5E-888E-8F411D528826}" type="pres">
      <dgm:prSet presAssocID="{6C1B82DA-29E6-4E69-95AF-912B9DFFAC52}" presName="root" presStyleCnt="0">
        <dgm:presLayoutVars>
          <dgm:dir/>
          <dgm:resizeHandles val="exact"/>
        </dgm:presLayoutVars>
      </dgm:prSet>
      <dgm:spPr/>
    </dgm:pt>
    <dgm:pt modelId="{4F51B9B4-C030-4C03-9833-632E0B116880}" type="pres">
      <dgm:prSet presAssocID="{5D5CFAE5-32AA-42C5-909A-9AB5C09C17FA}" presName="compNode" presStyleCnt="0"/>
      <dgm:spPr/>
    </dgm:pt>
    <dgm:pt modelId="{9CD5DD8E-B0B1-41BA-AF23-2C9A1347366A}" type="pres">
      <dgm:prSet presAssocID="{5D5CFAE5-32AA-42C5-909A-9AB5C09C17FA}" presName="bgRect" presStyleLbl="bgShp" presStyleIdx="0" presStyleCnt="2"/>
      <dgm:spPr/>
    </dgm:pt>
    <dgm:pt modelId="{68238D5E-18F9-45D8-8C6A-7ACB7FF8D949}" type="pres">
      <dgm:prSet presAssocID="{5D5CFAE5-32AA-42C5-909A-9AB5C09C17FA}"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Drawing Compass"/>
        </a:ext>
      </dgm:extLst>
    </dgm:pt>
    <dgm:pt modelId="{2F40F529-9F62-46A3-B2C3-999D9B75783C}" type="pres">
      <dgm:prSet presAssocID="{5D5CFAE5-32AA-42C5-909A-9AB5C09C17FA}" presName="spaceRect" presStyleCnt="0"/>
      <dgm:spPr/>
    </dgm:pt>
    <dgm:pt modelId="{771B7F74-B5C2-4BB1-B7C6-CA21E2F78648}" type="pres">
      <dgm:prSet presAssocID="{5D5CFAE5-32AA-42C5-909A-9AB5C09C17FA}" presName="parTx" presStyleLbl="revTx" presStyleIdx="0" presStyleCnt="2">
        <dgm:presLayoutVars>
          <dgm:chMax val="0"/>
          <dgm:chPref val="0"/>
        </dgm:presLayoutVars>
      </dgm:prSet>
      <dgm:spPr/>
    </dgm:pt>
    <dgm:pt modelId="{ED6C7CAA-2E33-4373-9117-F9DC9134971C}" type="pres">
      <dgm:prSet presAssocID="{4A1DE087-3E79-4551-99A2-813C3115095B}" presName="sibTrans" presStyleCnt="0"/>
      <dgm:spPr/>
    </dgm:pt>
    <dgm:pt modelId="{0DDD6034-A31E-4690-BBCA-FCA94EB95C7A}" type="pres">
      <dgm:prSet presAssocID="{4CDF6A00-6361-44A6-AA44-455BB0619396}" presName="compNode" presStyleCnt="0"/>
      <dgm:spPr/>
    </dgm:pt>
    <dgm:pt modelId="{D0845A19-1C00-4A64-BA8B-67067082F79C}" type="pres">
      <dgm:prSet presAssocID="{4CDF6A00-6361-44A6-AA44-455BB0619396}" presName="bgRect" presStyleLbl="bgShp" presStyleIdx="1" presStyleCnt="2"/>
      <dgm:spPr/>
    </dgm:pt>
    <dgm:pt modelId="{FA36E0F3-F5B5-493A-B891-984CBAB7258D}" type="pres">
      <dgm:prSet presAssocID="{4CDF6A00-6361-44A6-AA44-455BB0619396}"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Link"/>
        </a:ext>
      </dgm:extLst>
    </dgm:pt>
    <dgm:pt modelId="{2F2D15A2-B88B-42DB-8050-E51ED377D2E3}" type="pres">
      <dgm:prSet presAssocID="{4CDF6A00-6361-44A6-AA44-455BB0619396}" presName="spaceRect" presStyleCnt="0"/>
      <dgm:spPr/>
    </dgm:pt>
    <dgm:pt modelId="{83E70DFC-A219-4B4D-B5CD-804DD489877A}" type="pres">
      <dgm:prSet presAssocID="{4CDF6A00-6361-44A6-AA44-455BB0619396}" presName="parTx" presStyleLbl="revTx" presStyleIdx="1" presStyleCnt="2">
        <dgm:presLayoutVars>
          <dgm:chMax val="0"/>
          <dgm:chPref val="0"/>
        </dgm:presLayoutVars>
      </dgm:prSet>
      <dgm:spPr/>
    </dgm:pt>
  </dgm:ptLst>
  <dgm:cxnLst>
    <dgm:cxn modelId="{57753316-12C3-44BE-AB94-CC27A9BA2775}" type="presOf" srcId="{4CDF6A00-6361-44A6-AA44-455BB0619396}" destId="{83E70DFC-A219-4B4D-B5CD-804DD489877A}" srcOrd="0" destOrd="0" presId="urn:microsoft.com/office/officeart/2018/2/layout/IconVerticalSolidList"/>
    <dgm:cxn modelId="{A238EF1A-1500-46D1-BF37-1CDDC8052552}" type="presOf" srcId="{5D5CFAE5-32AA-42C5-909A-9AB5C09C17FA}" destId="{771B7F74-B5C2-4BB1-B7C6-CA21E2F78648}" srcOrd="0" destOrd="0" presId="urn:microsoft.com/office/officeart/2018/2/layout/IconVerticalSolidList"/>
    <dgm:cxn modelId="{55696629-BAD2-4E63-90BB-64E65D18FB44}" srcId="{6C1B82DA-29E6-4E69-95AF-912B9DFFAC52}" destId="{4CDF6A00-6361-44A6-AA44-455BB0619396}" srcOrd="1" destOrd="0" parTransId="{60E27FE5-80FE-4689-A186-84A7B894730F}" sibTransId="{725494FE-3FCE-412A-94AE-E9ED4CFD544E}"/>
    <dgm:cxn modelId="{A239707E-06F8-472A-B25E-287593C25531}" type="presOf" srcId="{6C1B82DA-29E6-4E69-95AF-912B9DFFAC52}" destId="{AE0D6E0D-A439-4A5E-888E-8F411D528826}" srcOrd="0" destOrd="0" presId="urn:microsoft.com/office/officeart/2018/2/layout/IconVerticalSolidList"/>
    <dgm:cxn modelId="{0B1BAF8C-E53C-40EB-8B3C-AF3E9F34E43D}" srcId="{6C1B82DA-29E6-4E69-95AF-912B9DFFAC52}" destId="{5D5CFAE5-32AA-42C5-909A-9AB5C09C17FA}" srcOrd="0" destOrd="0" parTransId="{02308C02-9B57-4664-90D9-CF1022B9F585}" sibTransId="{4A1DE087-3E79-4551-99A2-813C3115095B}"/>
    <dgm:cxn modelId="{7B764316-4B94-44D5-90F7-F68891551153}" type="presParOf" srcId="{AE0D6E0D-A439-4A5E-888E-8F411D528826}" destId="{4F51B9B4-C030-4C03-9833-632E0B116880}" srcOrd="0" destOrd="0" presId="urn:microsoft.com/office/officeart/2018/2/layout/IconVerticalSolidList"/>
    <dgm:cxn modelId="{7AAC082D-7AC5-4CCD-B49C-530D9E2CF6C9}" type="presParOf" srcId="{4F51B9B4-C030-4C03-9833-632E0B116880}" destId="{9CD5DD8E-B0B1-41BA-AF23-2C9A1347366A}" srcOrd="0" destOrd="0" presId="urn:microsoft.com/office/officeart/2018/2/layout/IconVerticalSolidList"/>
    <dgm:cxn modelId="{869029BE-73CF-44DC-9CA0-AA5A570CA3AE}" type="presParOf" srcId="{4F51B9B4-C030-4C03-9833-632E0B116880}" destId="{68238D5E-18F9-45D8-8C6A-7ACB7FF8D949}" srcOrd="1" destOrd="0" presId="urn:microsoft.com/office/officeart/2018/2/layout/IconVerticalSolidList"/>
    <dgm:cxn modelId="{CE79090D-00C2-47F4-9928-FA314A87B600}" type="presParOf" srcId="{4F51B9B4-C030-4C03-9833-632E0B116880}" destId="{2F40F529-9F62-46A3-B2C3-999D9B75783C}" srcOrd="2" destOrd="0" presId="urn:microsoft.com/office/officeart/2018/2/layout/IconVerticalSolidList"/>
    <dgm:cxn modelId="{961797B4-1115-49CB-AD31-ADB9E56FD98F}" type="presParOf" srcId="{4F51B9B4-C030-4C03-9833-632E0B116880}" destId="{771B7F74-B5C2-4BB1-B7C6-CA21E2F78648}" srcOrd="3" destOrd="0" presId="urn:microsoft.com/office/officeart/2018/2/layout/IconVerticalSolidList"/>
    <dgm:cxn modelId="{7E425FC5-53F4-4631-939A-43473A25562C}" type="presParOf" srcId="{AE0D6E0D-A439-4A5E-888E-8F411D528826}" destId="{ED6C7CAA-2E33-4373-9117-F9DC9134971C}" srcOrd="1" destOrd="0" presId="urn:microsoft.com/office/officeart/2018/2/layout/IconVerticalSolidList"/>
    <dgm:cxn modelId="{75A543B9-F352-456E-B2D5-363B5048BACE}" type="presParOf" srcId="{AE0D6E0D-A439-4A5E-888E-8F411D528826}" destId="{0DDD6034-A31E-4690-BBCA-FCA94EB95C7A}" srcOrd="2" destOrd="0" presId="urn:microsoft.com/office/officeart/2018/2/layout/IconVerticalSolidList"/>
    <dgm:cxn modelId="{3FD1B5DB-412F-4B4C-B2ED-76472F4F3D57}" type="presParOf" srcId="{0DDD6034-A31E-4690-BBCA-FCA94EB95C7A}" destId="{D0845A19-1C00-4A64-BA8B-67067082F79C}" srcOrd="0" destOrd="0" presId="urn:microsoft.com/office/officeart/2018/2/layout/IconVerticalSolidList"/>
    <dgm:cxn modelId="{77F5FBD9-3F9B-4EAF-91C7-C3D2976AA87E}" type="presParOf" srcId="{0DDD6034-A31E-4690-BBCA-FCA94EB95C7A}" destId="{FA36E0F3-F5B5-493A-B891-984CBAB7258D}" srcOrd="1" destOrd="0" presId="urn:microsoft.com/office/officeart/2018/2/layout/IconVerticalSolidList"/>
    <dgm:cxn modelId="{20AAD174-8586-410F-9638-EA0E1AE3A7AD}" type="presParOf" srcId="{0DDD6034-A31E-4690-BBCA-FCA94EB95C7A}" destId="{2F2D15A2-B88B-42DB-8050-E51ED377D2E3}" srcOrd="2" destOrd="0" presId="urn:microsoft.com/office/officeart/2018/2/layout/IconVerticalSolidList"/>
    <dgm:cxn modelId="{8270746E-0EE7-4364-B007-654599A2E732}" type="presParOf" srcId="{0DDD6034-A31E-4690-BBCA-FCA94EB95C7A}" destId="{83E70DFC-A219-4B4D-B5CD-804DD489877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D5DD8E-B0B1-41BA-AF23-2C9A1347366A}">
      <dsp:nvSpPr>
        <dsp:cNvPr id="0" name=""/>
        <dsp:cNvSpPr/>
      </dsp:nvSpPr>
      <dsp:spPr>
        <a:xfrm>
          <a:off x="0" y="415051"/>
          <a:ext cx="10515601" cy="8385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238D5E-18F9-45D8-8C6A-7ACB7FF8D949}">
      <dsp:nvSpPr>
        <dsp:cNvPr id="0" name=""/>
        <dsp:cNvSpPr/>
      </dsp:nvSpPr>
      <dsp:spPr>
        <a:xfrm>
          <a:off x="253668" y="603731"/>
          <a:ext cx="461215" cy="46121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1B7F74-B5C2-4BB1-B7C6-CA21E2F78648}">
      <dsp:nvSpPr>
        <dsp:cNvPr id="0" name=""/>
        <dsp:cNvSpPr/>
      </dsp:nvSpPr>
      <dsp:spPr>
        <a:xfrm>
          <a:off x="968553" y="415051"/>
          <a:ext cx="9547047" cy="838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9" tIns="88749" rIns="88749" bIns="88749" numCol="1" spcCol="1270" anchor="ctr" anchorCtr="0">
          <a:noAutofit/>
        </a:bodyPr>
        <a:lstStyle/>
        <a:p>
          <a:pPr marL="0" lvl="0" indent="0" algn="l" defTabSz="622300">
            <a:lnSpc>
              <a:spcPct val="100000"/>
            </a:lnSpc>
            <a:spcBef>
              <a:spcPct val="0"/>
            </a:spcBef>
            <a:spcAft>
              <a:spcPct val="35000"/>
            </a:spcAft>
            <a:buNone/>
          </a:pPr>
          <a:r>
            <a:rPr lang="en-US" sz="1400" kern="1200"/>
            <a:t>The following visualizations show the relationship between success rate of each orbit type with the bar chart so we can find which orbits have high success rate. Also, we can see the visualization of the launch success yearly trend. And we can observe that the success rate since 2013 kept increasing until 2020.</a:t>
          </a:r>
        </a:p>
      </dsp:txBody>
      <dsp:txXfrm>
        <a:off x="968553" y="415051"/>
        <a:ext cx="9547047" cy="838574"/>
      </dsp:txXfrm>
    </dsp:sp>
    <dsp:sp modelId="{D0845A19-1C00-4A64-BA8B-67067082F79C}">
      <dsp:nvSpPr>
        <dsp:cNvPr id="0" name=""/>
        <dsp:cNvSpPr/>
      </dsp:nvSpPr>
      <dsp:spPr>
        <a:xfrm>
          <a:off x="0" y="1456916"/>
          <a:ext cx="10515601" cy="838574"/>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36E0F3-F5B5-493A-B891-984CBAB7258D}">
      <dsp:nvSpPr>
        <dsp:cNvPr id="0" name=""/>
        <dsp:cNvSpPr/>
      </dsp:nvSpPr>
      <dsp:spPr>
        <a:xfrm>
          <a:off x="253668" y="1645596"/>
          <a:ext cx="461215" cy="46121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3E70DFC-A219-4B4D-B5CD-804DD489877A}">
      <dsp:nvSpPr>
        <dsp:cNvPr id="0" name=""/>
        <dsp:cNvSpPr/>
      </dsp:nvSpPr>
      <dsp:spPr>
        <a:xfrm>
          <a:off x="968553" y="1456916"/>
          <a:ext cx="9547047" cy="8385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749" tIns="88749" rIns="88749" bIns="88749" numCol="1" spcCol="1270" anchor="ctr" anchorCtr="0">
          <a:noAutofit/>
        </a:bodyPr>
        <a:lstStyle/>
        <a:p>
          <a:pPr marL="0" lvl="0" indent="0" algn="l" defTabSz="622300">
            <a:lnSpc>
              <a:spcPct val="100000"/>
            </a:lnSpc>
            <a:spcBef>
              <a:spcPct val="0"/>
            </a:spcBef>
            <a:spcAft>
              <a:spcPct val="35000"/>
            </a:spcAft>
            <a:buNone/>
          </a:pPr>
          <a:r>
            <a:rPr lang="en-US" sz="1400" kern="1200" dirty="0"/>
            <a:t>This is the link to the notebook: </a:t>
          </a:r>
          <a:r>
            <a:rPr lang="en-US" sz="1400" kern="1200" dirty="0">
              <a:hlinkClick xmlns:r="http://schemas.openxmlformats.org/officeDocument/2006/relationships" r:id="rId5"/>
            </a:rPr>
            <a:t>https://github.com/marciamk8/testrepo/blob/main/SpaceX%20EDA%20Data%20Visualization%20Part%205.ipynb</a:t>
          </a:r>
          <a:endParaRPr lang="en-US" sz="1400" kern="1200" dirty="0"/>
        </a:p>
      </dsp:txBody>
      <dsp:txXfrm>
        <a:off x="968553" y="1456916"/>
        <a:ext cx="9547047" cy="83857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3/25/2022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3/25/2022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rciamk8/testrepo/blob/main/SpaceX%20Web%20Scraping%20Part%20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github.com/marciamk8/testrepo/blob/main/SpaceX%20Data%20Wrangling%20Part%203.ipynb"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rciamk8/testrepo/blob/main/SpaceX%20EDA%20with%20SQL%20Part%204.docx"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rciamk8/testrepo/blob/main/SpaceX%20Interactive%20Map%20with%20Folium%20Part%206.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arciamk8/testrepo/blob/main/SpaceX%20Dashboard%20with%20Plotly%20Dash%20Part%207"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arciamk8/testrepo/blob/main/SpaceX_Machine%20Learning%20Prediction_Part7.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jp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rciamk8/testrepo/blob/main/SpaceX%20Data%20Collection%20and%20Data%20Wrangling%20Part%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jpg"/><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Marcia Pedro</a:t>
            </a:r>
          </a:p>
          <a:p>
            <a:r>
              <a:rPr lang="en-US" dirty="0">
                <a:solidFill>
                  <a:schemeClr val="bg2"/>
                </a:solidFill>
                <a:latin typeface="Abadi" panose="020B0604020104020204" pitchFamily="34" charset="0"/>
                <a:ea typeface="SF Pro" pitchFamily="2" charset="0"/>
                <a:cs typeface="SF Pro" pitchFamily="2" charset="0"/>
              </a:rPr>
              <a:t>March 24,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523206"/>
            <a:ext cx="10363200"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carried out web scraping to collect Falcon using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Then, we collect all relevant column names from the HTML table header so that we can create an empty dictionary and converted into a Panda dataframe.</a:t>
            </a: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https://github.com/marciamk8/testrepo/blob/main/SpaceX%20Web%20Scraping%20Part%202.ipynb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descr="Graphical user interface, text, application, Teams&#10;&#10;Description automatically generated">
            <a:extLst>
              <a:ext uri="{FF2B5EF4-FFF2-40B4-BE49-F238E27FC236}">
                <a16:creationId xmlns:a16="http://schemas.microsoft.com/office/drawing/2014/main" id="{BD82DDF3-7E65-4856-B8E9-C92F0C63D30E}"/>
              </a:ext>
            </a:extLst>
          </p:cNvPr>
          <p:cNvPicPr>
            <a:picLocks noChangeAspect="1"/>
          </p:cNvPicPr>
          <p:nvPr/>
        </p:nvPicPr>
        <p:blipFill>
          <a:blip r:embed="rId3"/>
          <a:stretch>
            <a:fillRect/>
          </a:stretch>
        </p:blipFill>
        <p:spPr>
          <a:xfrm>
            <a:off x="770011" y="1392497"/>
            <a:ext cx="10257218" cy="5034713"/>
          </a:xfrm>
          <a:prstGeom prst="rect">
            <a:avLst/>
          </a:prstGeom>
        </p:spPr>
      </p:pic>
    </p:spTree>
    <p:extLst>
      <p:ext uri="{BB962C8B-B14F-4D97-AF65-F5344CB8AC3E}">
        <p14:creationId xmlns:p14="http://schemas.microsoft.com/office/powerpoint/2010/main" val="2559427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15">
            <a:extLst>
              <a:ext uri="{FF2B5EF4-FFF2-40B4-BE49-F238E27FC236}">
                <a16:creationId xmlns:a16="http://schemas.microsoft.com/office/drawing/2014/main" id="{7316481C-0A49-4796-812B-0D64F063B7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036684" y="1152144"/>
            <a:ext cx="3888999" cy="307239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dirty="0">
                <a:solidFill>
                  <a:schemeClr val="tx1"/>
                </a:solidFill>
                <a:latin typeface="+mj-lt"/>
                <a:ea typeface="+mj-ea"/>
                <a:cs typeface="+mj-cs"/>
              </a:rPr>
              <a:t>Data Collection - Scraping</a:t>
            </a:r>
          </a:p>
        </p:txBody>
      </p:sp>
      <p:sp>
        <p:nvSpPr>
          <p:cNvPr id="43" name="Rectangle 17">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19">
            <a:extLst>
              <a:ext uri="{FF2B5EF4-FFF2-40B4-BE49-F238E27FC236}">
                <a16:creationId xmlns:a16="http://schemas.microsoft.com/office/drawing/2014/main" id="{0924561D-756D-410B-973A-E68C2552C2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1" name="Rectangle 64">
              <a:extLst>
                <a:ext uri="{FF2B5EF4-FFF2-40B4-BE49-F238E27FC236}">
                  <a16:creationId xmlns:a16="http://schemas.microsoft.com/office/drawing/2014/main" id="{77AF0971-0074-4E4E-9318-C1990C6FF2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0849707A-24B1-45E4-8493-5DC15C578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E0FFD705-F03C-46B0-ABB9-3C24E09312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520B12C0-88D0-4F6F-9F29-38E4D1D610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DEDD5A45-3641-4FE7-8375-EECF2DC9D0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89BF55CA-60FC-479D-A85E-48626FC13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5AFBE5BF-E87A-408F-BBBD-44C3D04C04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1C27CF92-D148-45C8-88B6-F450B63DF1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51CA2232-D147-480C-B1EE-665EE6ACC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7E67D92D-1CA9-43CE-8150-DF504F2BF0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7B273169-B674-4C50-A14D-A943B9979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DF6183FA-653E-4533-9A0B-D249EC0B1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A82EFE58-AAB0-4925-A176-6FF36BF878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3122AE75-4DBB-4E14-B0CA-DD1EAD89CE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4ED7E672-90FC-4E8C-9C43-3AAE391C6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A5C0019E-5136-4C5E-A223-1E1717FD47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29705F60-CFE6-47C5-96E5-05E7731FC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090E047C-18BC-4180-8D10-9F18F517BA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153194A-C8B1-46DB-9C6B-9847B06FAE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5C0235EA-4E98-43EA-9AAE-2BD893DEA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descr="Graphical user interface, text, application, email&#10;&#10;Description automatically generated">
            <a:extLst>
              <a:ext uri="{FF2B5EF4-FFF2-40B4-BE49-F238E27FC236}">
                <a16:creationId xmlns:a16="http://schemas.microsoft.com/office/drawing/2014/main" id="{CF74C6FE-9FC5-4D45-B422-07BD1F182026}"/>
              </a:ext>
            </a:extLst>
          </p:cNvPr>
          <p:cNvPicPr>
            <a:picLocks noChangeAspect="1"/>
          </p:cNvPicPr>
          <p:nvPr/>
        </p:nvPicPr>
        <p:blipFill>
          <a:blip r:embed="rId2"/>
          <a:stretch>
            <a:fillRect/>
          </a:stretch>
        </p:blipFill>
        <p:spPr>
          <a:xfrm>
            <a:off x="4228752" y="246888"/>
            <a:ext cx="7708324" cy="2986761"/>
          </a:xfrm>
          <a:prstGeom prst="rect">
            <a:avLst/>
          </a:prstGeom>
        </p:spPr>
      </p:pic>
      <p:sp>
        <p:nvSpPr>
          <p:cNvPr id="42" name="Rectangle 41">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650"/>
            <a:ext cx="606972" cy="3624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73152" y="3383280"/>
            <a:ext cx="457200" cy="365125"/>
          </a:xfrm>
        </p:spPr>
        <p:txBody>
          <a:bodyPr vert="horz" lIns="91440" tIns="45720" rIns="91440" bIns="45720" rtlCol="0" anchor="ctr">
            <a:normAutofit/>
          </a:bodyPr>
          <a:lstStyle/>
          <a:p>
            <a:pPr algn="ctr">
              <a:spcAft>
                <a:spcPts val="600"/>
              </a:spcAft>
            </a:pPr>
            <a:fld id="{5075537C-CA84-1446-933C-8E9D027F9201}" type="slidenum">
              <a:rPr lang="en-US" sz="1200">
                <a:solidFill>
                  <a:srgbClr val="FFFFFF"/>
                </a:solidFill>
                <a:latin typeface="+mn-lt"/>
              </a:rPr>
              <a:pPr algn="ctr">
                <a:spcAft>
                  <a:spcPts val="600"/>
                </a:spcAft>
              </a:pPr>
              <a:t>12</a:t>
            </a:fld>
            <a:endParaRPr lang="en-US" sz="1200">
              <a:solidFill>
                <a:srgbClr val="FFFFFF"/>
              </a:solidFill>
              <a:latin typeface="+mn-lt"/>
            </a:endParaRPr>
          </a:p>
        </p:txBody>
      </p:sp>
      <p:pic>
        <p:nvPicPr>
          <p:cNvPr id="10" name="Picture 9" descr="Graphical user interface, text, application, email&#10;&#10;Description automatically generated">
            <a:extLst>
              <a:ext uri="{FF2B5EF4-FFF2-40B4-BE49-F238E27FC236}">
                <a16:creationId xmlns:a16="http://schemas.microsoft.com/office/drawing/2014/main" id="{FB5B0DC1-E848-4BBB-9187-89C2FB0DDB86}"/>
              </a:ext>
            </a:extLst>
          </p:cNvPr>
          <p:cNvPicPr>
            <a:picLocks noChangeAspect="1"/>
          </p:cNvPicPr>
          <p:nvPr/>
        </p:nvPicPr>
        <p:blipFill>
          <a:blip r:embed="rId3"/>
          <a:stretch>
            <a:fillRect/>
          </a:stretch>
        </p:blipFill>
        <p:spPr>
          <a:xfrm>
            <a:off x="4228752" y="3298095"/>
            <a:ext cx="7708324" cy="2856572"/>
          </a:xfrm>
          <a:prstGeom prst="rect">
            <a:avLst/>
          </a:prstGeom>
        </p:spPr>
      </p:pic>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Tree>
    <p:extLst>
      <p:ext uri="{BB962C8B-B14F-4D97-AF65-F5344CB8AC3E}">
        <p14:creationId xmlns:p14="http://schemas.microsoft.com/office/powerpoint/2010/main" val="662219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A665A13-3129-46DF-B847-F273F3E96BE6}"/>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Abadi" panose="020B0604020104020204" pitchFamily="34" charset="0"/>
                <a:ea typeface="+mj-ea"/>
                <a:cs typeface="+mj-cs"/>
              </a:rPr>
              <a:t>Data Wrangling</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lnSpcReduction="10000"/>
          </a:bodyPr>
          <a:lstStyle/>
          <a:p>
            <a:r>
              <a:rPr lang="en-US" sz="1700" dirty="0">
                <a:latin typeface="Abadi" panose="020B0604020104020204" pitchFamily="34" charset="0"/>
              </a:rPr>
              <a:t>Exploratory data analysis (EDA) was performed, and we calculated the number of launches at each site, and the number and occurrence of each orbits</a:t>
            </a:r>
          </a:p>
          <a:p>
            <a:r>
              <a:rPr lang="en-US" sz="1700" dirty="0">
                <a:latin typeface="Abadi" panose="020B0604020104020204" pitchFamily="34" charset="0"/>
              </a:rPr>
              <a:t>Then we created landing outcome label from outcome column and exported the results to csv.</a:t>
            </a:r>
          </a:p>
          <a:p>
            <a:r>
              <a:rPr lang="en-US" sz="1700" dirty="0">
                <a:latin typeface="Abadi" panose="020B0604020104020204" pitchFamily="34" charset="0"/>
              </a:rPr>
              <a:t>This is the link to the notebook: </a:t>
            </a:r>
            <a:r>
              <a:rPr lang="en-US" sz="1700" dirty="0">
                <a:latin typeface="Abadi" panose="020B0604020104020204" pitchFamily="34" charset="0"/>
                <a:hlinkClick r:id="rId2"/>
              </a:rPr>
              <a:t>https://github.com/marciamk8/testrepo/blob/main/SpaceX%20Data%20Wrangling%20Part%203.ipynb</a:t>
            </a:r>
            <a:endParaRPr lang="en-US" sz="1700" dirty="0">
              <a:latin typeface="Abadi" panose="020B0604020104020204" pitchFamily="34" charset="0"/>
            </a:endParaRPr>
          </a:p>
          <a:p>
            <a:endParaRPr lang="en-US" sz="1700" dirty="0"/>
          </a:p>
          <a:p>
            <a:endParaRPr lang="en-US" sz="1700" dirty="0"/>
          </a:p>
        </p:txBody>
      </p:sp>
      <p:sp>
        <p:nvSpPr>
          <p:cNvPr id="16" name="Rectangle 12">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schematic&#10;&#10;Description automatically generated">
            <a:extLst>
              <a:ext uri="{FF2B5EF4-FFF2-40B4-BE49-F238E27FC236}">
                <a16:creationId xmlns:a16="http://schemas.microsoft.com/office/drawing/2014/main" id="{3C7BA02A-61E8-487D-9DAA-DFDCDB6FF677}"/>
              </a:ext>
            </a:extLst>
          </p:cNvPr>
          <p:cNvPicPr>
            <a:picLocks noChangeAspect="1"/>
          </p:cNvPicPr>
          <p:nvPr/>
        </p:nvPicPr>
        <p:blipFill>
          <a:blip r:embed="rId3"/>
          <a:stretch>
            <a:fillRect/>
          </a:stretch>
        </p:blipFill>
        <p:spPr>
          <a:xfrm>
            <a:off x="5405862" y="1666723"/>
            <a:ext cx="6019331" cy="3521308"/>
          </a:xfrm>
          <a:prstGeom prst="rect">
            <a:avLst/>
          </a:prstGeom>
          <a:effec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13</a:t>
            </a:fld>
            <a:endParaRPr lang="en-US" sz="1200">
              <a:solidFill>
                <a:srgbClr val="303030"/>
              </a:solidFill>
              <a:latin typeface="+mn-lt"/>
            </a:endParaRPr>
          </a:p>
        </p:txBody>
      </p:sp>
    </p:spTree>
    <p:extLst>
      <p:ext uri="{BB962C8B-B14F-4D97-AF65-F5344CB8AC3E}">
        <p14:creationId xmlns:p14="http://schemas.microsoft.com/office/powerpoint/2010/main" val="29875529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12" name="Content Placeholder 4">
            <a:extLst>
              <a:ext uri="{FF2B5EF4-FFF2-40B4-BE49-F238E27FC236}">
                <a16:creationId xmlns:a16="http://schemas.microsoft.com/office/drawing/2014/main" id="{CEF23316-2D29-D32C-A19C-546BAE549D9C}"/>
              </a:ext>
            </a:extLst>
          </p:cNvPr>
          <p:cNvGraphicFramePr>
            <a:graphicFrameLocks noGrp="1"/>
          </p:cNvGraphicFramePr>
          <p:nvPr>
            <p:ph idx="4294967295"/>
          </p:nvPr>
        </p:nvGraphicFramePr>
        <p:xfrm>
          <a:off x="770011" y="1245870"/>
          <a:ext cx="10515601" cy="2710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descr="Chart, bar chart&#10;&#10;Description automatically generated">
            <a:extLst>
              <a:ext uri="{FF2B5EF4-FFF2-40B4-BE49-F238E27FC236}">
                <a16:creationId xmlns:a16="http://schemas.microsoft.com/office/drawing/2014/main" id="{7704E880-45C8-46A6-96FA-FE1078593151}"/>
              </a:ext>
            </a:extLst>
          </p:cNvPr>
          <p:cNvPicPr>
            <a:picLocks noChangeAspect="1"/>
          </p:cNvPicPr>
          <p:nvPr/>
        </p:nvPicPr>
        <p:blipFill>
          <a:blip r:embed="rId8"/>
          <a:stretch>
            <a:fillRect/>
          </a:stretch>
        </p:blipFill>
        <p:spPr>
          <a:xfrm>
            <a:off x="1758705" y="3742851"/>
            <a:ext cx="4079268" cy="2806982"/>
          </a:xfrm>
          <a:prstGeom prst="rect">
            <a:avLst/>
          </a:prstGeom>
        </p:spPr>
      </p:pic>
      <p:pic>
        <p:nvPicPr>
          <p:cNvPr id="8" name="Picture 7" descr="Chart, line chart&#10;&#10;Description automatically generated">
            <a:extLst>
              <a:ext uri="{FF2B5EF4-FFF2-40B4-BE49-F238E27FC236}">
                <a16:creationId xmlns:a16="http://schemas.microsoft.com/office/drawing/2014/main" id="{8FB77C01-10DE-4E54-B2C3-2897571ABCB7}"/>
              </a:ext>
            </a:extLst>
          </p:cNvPr>
          <p:cNvPicPr>
            <a:picLocks noChangeAspect="1"/>
          </p:cNvPicPr>
          <p:nvPr/>
        </p:nvPicPr>
        <p:blipFill>
          <a:blip r:embed="rId9"/>
          <a:stretch>
            <a:fillRect/>
          </a:stretch>
        </p:blipFill>
        <p:spPr>
          <a:xfrm>
            <a:off x="6096000" y="3742851"/>
            <a:ext cx="4337295" cy="2806982"/>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943"/>
            <a:ext cx="9745589" cy="481897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used MySQL database to process the SpaceX dataset. Doing so, we were able to write queries to find specific information from the data such as:</a:t>
            </a:r>
          </a:p>
          <a:p>
            <a:pPr lvl="1">
              <a:lnSpc>
                <a:spcPct val="100000"/>
              </a:lnSpc>
              <a:spcBef>
                <a:spcPts val="1400"/>
              </a:spcBef>
              <a:buFont typeface="Wingdings" panose="05000000000000000000" pitchFamily="2" charset="2"/>
              <a:buChar char="§"/>
            </a:pPr>
            <a:r>
              <a:rPr lang="en-US" sz="1800" dirty="0">
                <a:latin typeface="Abadi"/>
              </a:rPr>
              <a:t>The names of the unique launch sites in the space mission.</a:t>
            </a:r>
          </a:p>
          <a:p>
            <a:pPr lvl="1">
              <a:lnSpc>
                <a:spcPct val="100000"/>
              </a:lnSpc>
              <a:spcBef>
                <a:spcPts val="1400"/>
              </a:spcBef>
              <a:buFont typeface="Wingdings" panose="05000000000000000000" pitchFamily="2" charset="2"/>
              <a:buChar char="§"/>
            </a:pPr>
            <a:r>
              <a:rPr lang="en-US" sz="1800" dirty="0">
                <a:latin typeface="Abadi"/>
              </a:rPr>
              <a:t>5 records where launch sites begin with the string 'CCA’.</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a:rPr>
              <a:t>The total payload mass carried by boosters launched by NASA (CRS)</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a:rPr>
              <a:t>Average payload mass carried by booster version F9 v1.1</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a:rPr>
              <a:t>The date when the first successful landing outcome in ground pad was achieved.</a:t>
            </a:r>
          </a:p>
          <a:p>
            <a:pPr lvl="1">
              <a:lnSpc>
                <a:spcPct val="100000"/>
              </a:lnSpc>
              <a:spcBef>
                <a:spcPts val="1400"/>
              </a:spcBef>
              <a:buFont typeface="Wingdings" panose="05000000000000000000" pitchFamily="2" charset="2"/>
              <a:buChar char="§"/>
            </a:pPr>
            <a:r>
              <a:rPr lang="en-US" sz="1800" dirty="0">
                <a:solidFill>
                  <a:schemeClr val="accent3">
                    <a:lumMod val="25000"/>
                  </a:schemeClr>
                </a:solidFill>
                <a:latin typeface="Abadi"/>
              </a:rPr>
              <a:t>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https://github.com/marciamk8/testrepo/blob/main/SpaceX%20EDA%20with%20SQL%20Part%204.docx</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7171"/>
            <a:ext cx="10515600" cy="490922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map has objects such as markers, circles, lines, etc. to show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The classes were assigned 0 and 1 where 0 is for failure, and 1 is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and the distances between a launch site to its proximities was calculated.</a:t>
            </a: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https://github.com/marciamk8/testrepo/blob/main/SpaceX%20Interactive%20Map%20with%20Folium%20Part%206.ipynb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981199"/>
            <a:ext cx="9745589" cy="419576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was built and it has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Also, a scatter plot was made, and it shows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https://github.com/marciamk8/testrepo/blob/main/SpaceX%20Dashboard%20with%20Plotly%20Dash%20Part%207</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8057"/>
            <a:ext cx="9745589" cy="484890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packages such as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pandas, </a:t>
            </a:r>
            <a:r>
              <a:rPr lang="en-US" sz="2200" dirty="0" err="1">
                <a:solidFill>
                  <a:schemeClr val="accent3">
                    <a:lumMod val="25000"/>
                  </a:schemeClr>
                </a:solidFill>
                <a:latin typeface="Abadi" panose="020B0604020104020204" pitchFamily="34" charset="0"/>
              </a:rPr>
              <a:t>sklearn</a:t>
            </a:r>
            <a:r>
              <a:rPr lang="en-US" sz="2200" dirty="0">
                <a:solidFill>
                  <a:schemeClr val="accent3">
                    <a:lumMod val="25000"/>
                  </a:schemeClr>
                </a:solidFill>
                <a:latin typeface="Abadi" panose="020B0604020104020204" pitchFamily="34" charset="0"/>
              </a:rPr>
              <a:t>, etc., the data was loaded transformed and split into training and testing data.</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created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and different machine learning models were also built.</a:t>
            </a:r>
          </a:p>
          <a:p>
            <a:pPr>
              <a:lnSpc>
                <a:spcPct val="100000"/>
              </a:lnSpc>
              <a:spcBef>
                <a:spcPts val="1400"/>
              </a:spcBef>
            </a:pPr>
            <a:r>
              <a:rPr lang="en-US" sz="2200" dirty="0">
                <a:solidFill>
                  <a:schemeClr val="accent3">
                    <a:lumMod val="25000"/>
                  </a:schemeClr>
                </a:solidFill>
                <a:latin typeface="Abadi" panose="020B0604020104020204" pitchFamily="34" charset="0"/>
              </a:rPr>
              <a:t>How we measured the model was through accuracy and the best classification model was found.</a:t>
            </a: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https://github.com/marciamk8/testrepo/blob/main/SpaceX_Machine%20Learning%20Prediction_Part7.ipynb</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894114"/>
            <a:ext cx="10420638" cy="397487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bellow demonstrates that the fight number affects the launch site since the larger the flight amount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Scatter chart&#10;&#10;Description automatically generated with medium confidence">
            <a:extLst>
              <a:ext uri="{FF2B5EF4-FFF2-40B4-BE49-F238E27FC236}">
                <a16:creationId xmlns:a16="http://schemas.microsoft.com/office/drawing/2014/main" id="{3C69220D-6F58-4BCA-ABF7-B071B9B01E60}"/>
              </a:ext>
            </a:extLst>
          </p:cNvPr>
          <p:cNvPicPr>
            <a:picLocks noChangeAspect="1"/>
          </p:cNvPicPr>
          <p:nvPr/>
        </p:nvPicPr>
        <p:blipFill>
          <a:blip r:embed="rId3"/>
          <a:stretch>
            <a:fillRect/>
          </a:stretch>
        </p:blipFill>
        <p:spPr>
          <a:xfrm>
            <a:off x="506717" y="3429000"/>
            <a:ext cx="11178565" cy="2195211"/>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2">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6" name="Oval 15">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6" name="Straight Connector 25">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1" name="Rectangle 30">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4" name="Straight Connector 33">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5" y="4018137"/>
            <a:ext cx="5071221" cy="2129586"/>
          </a:xfrm>
          <a:prstGeom prst="rect">
            <a:avLst/>
          </a:prstGeom>
          <a:noFill/>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kern="1200">
                <a:solidFill>
                  <a:schemeClr val="bg1"/>
                </a:solidFill>
                <a:latin typeface="+mj-lt"/>
                <a:ea typeface="+mj-ea"/>
                <a:cs typeface="+mj-cs"/>
              </a:rPr>
              <a:t>Payload vs. Launch Site</a:t>
            </a:r>
          </a:p>
        </p:txBody>
      </p:sp>
      <p:pic>
        <p:nvPicPr>
          <p:cNvPr id="6" name="Picture 5" descr="Chart, scatter chart&#10;&#10;Description automatically generated with medium confidence">
            <a:extLst>
              <a:ext uri="{FF2B5EF4-FFF2-40B4-BE49-F238E27FC236}">
                <a16:creationId xmlns:a16="http://schemas.microsoft.com/office/drawing/2014/main" id="{6180E3A4-AC8B-4766-859D-FFAAFB5170E8}"/>
              </a:ext>
            </a:extLst>
          </p:cNvPr>
          <p:cNvPicPr>
            <a:picLocks noChangeAspect="1"/>
          </p:cNvPicPr>
          <p:nvPr/>
        </p:nvPicPr>
        <p:blipFill>
          <a:blip r:embed="rId2"/>
          <a:stretch>
            <a:fillRect/>
          </a:stretch>
        </p:blipFill>
        <p:spPr>
          <a:xfrm>
            <a:off x="631359" y="1179650"/>
            <a:ext cx="10843065" cy="2141505"/>
          </a:xfrm>
          <a:prstGeom prst="rect">
            <a:avLst/>
          </a:prstGeom>
        </p:spPr>
      </p:pic>
      <p:grpSp>
        <p:nvGrpSpPr>
          <p:cNvPr id="39" name="Group 38">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0" name="Straight Connector 39">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0" y="6309360"/>
            <a:ext cx="640080" cy="548640"/>
          </a:xfrm>
        </p:spPr>
        <p:txBody>
          <a:bodyPr vert="horz" lIns="91440" tIns="45720" rIns="91440" bIns="45720" rtlCol="0" anchor="ctr">
            <a:normAutofit/>
          </a:bodyPr>
          <a:lstStyle/>
          <a:p>
            <a:pPr algn="ctr">
              <a:spcAft>
                <a:spcPts val="600"/>
              </a:spcAft>
            </a:pPr>
            <a:fld id="{5075537C-CA84-1446-933C-8E9D027F9201}" type="slidenum">
              <a:rPr lang="en-US" sz="1200">
                <a:solidFill>
                  <a:schemeClr val="bg1"/>
                </a:solidFill>
                <a:latin typeface="+mn-lt"/>
              </a:rPr>
              <a:pPr algn="ctr">
                <a:spcAft>
                  <a:spcPts val="600"/>
                </a:spcAft>
              </a:pPr>
              <a:t>22</a:t>
            </a:fld>
            <a:endParaRPr lang="en-US" sz="1200">
              <a:solidFill>
                <a:schemeClr val="bg1"/>
              </a:solidFill>
              <a:latin typeface="+mn-lt"/>
            </a:endParaRPr>
          </a:p>
        </p:txBody>
      </p:sp>
      <p:sp>
        <p:nvSpPr>
          <p:cNvPr id="45" name="Oval 44">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925304" y="4018143"/>
            <a:ext cx="5549111" cy="2129599"/>
          </a:xfrm>
          <a:prstGeom prst="rect">
            <a:avLst/>
          </a:prstGeom>
          <a:noFill/>
        </p:spPr>
        <p:txBody>
          <a:bodyPr vert="horz" lIns="91440" tIns="45720" rIns="91440" bIns="45720" rtlCol="0" anchor="t">
            <a:normAutofit/>
          </a:bodyPr>
          <a:lstStyle/>
          <a:p>
            <a:pPr>
              <a:spcBef>
                <a:spcPts val="1400"/>
              </a:spcBef>
            </a:pPr>
            <a:r>
              <a:rPr lang="en-US" sz="1800">
                <a:solidFill>
                  <a:schemeClr val="bg1"/>
                </a:solidFill>
              </a:rPr>
              <a:t>For the scatter plot for Payload vs. Launch Site, Now if you observe Payload Vs. Launch Site, we can see that the VAFB-SLC launch site there are no rockets launched for heavy payload mass (greater than 10000). Also, the greater the Payload is for CCAFS SLC 40 is the greater the success rate is.</a:t>
            </a:r>
          </a:p>
          <a:p>
            <a:pPr>
              <a:spcBef>
                <a:spcPts val="1400"/>
              </a:spcBef>
            </a:pPr>
            <a:endParaRPr lang="en-US" sz="1800">
              <a:solidFill>
                <a:schemeClr val="bg1"/>
              </a:solidFill>
            </a:endParaRPr>
          </a:p>
        </p:txBody>
      </p:sp>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tx1"/>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As previously shown, the bar chart for the success rate of each orbit type demonstrates that the Orbits with greatest success are ES-L1, GEO, HEO and SSO.</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bar chart&#10;&#10;Description automatically generated">
            <a:extLst>
              <a:ext uri="{FF2B5EF4-FFF2-40B4-BE49-F238E27FC236}">
                <a16:creationId xmlns:a16="http://schemas.microsoft.com/office/drawing/2014/main" id="{4E22404D-A9F7-461B-AE48-6D442C478CB3}"/>
              </a:ext>
            </a:extLst>
          </p:cNvPr>
          <p:cNvPicPr>
            <a:picLocks noChangeAspect="1"/>
          </p:cNvPicPr>
          <p:nvPr/>
        </p:nvPicPr>
        <p:blipFill>
          <a:blip r:embed="rId2"/>
          <a:stretch>
            <a:fillRect/>
          </a:stretch>
        </p:blipFill>
        <p:spPr>
          <a:xfrm>
            <a:off x="5405862" y="1358232"/>
            <a:ext cx="6019331" cy="4138290"/>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23</a:t>
            </a:fld>
            <a:endParaRPr lang="en-US" sz="1200">
              <a:solidFill>
                <a:srgbClr val="303030"/>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Flight Number vs. Orbit Type</a:t>
            </a:r>
          </a:p>
        </p:txBody>
      </p:sp>
      <p:sp>
        <p:nvSpPr>
          <p:cNvPr id="22"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Chart, scatter chart&#10;&#10;Description automatically generated">
            <a:extLst>
              <a:ext uri="{FF2B5EF4-FFF2-40B4-BE49-F238E27FC236}">
                <a16:creationId xmlns:a16="http://schemas.microsoft.com/office/drawing/2014/main" id="{D8074587-9C1B-42D0-9F75-172A4C128501}"/>
              </a:ext>
            </a:extLst>
          </p:cNvPr>
          <p:cNvPicPr>
            <a:picLocks noChangeAspect="1"/>
          </p:cNvPicPr>
          <p:nvPr/>
        </p:nvPicPr>
        <p:blipFill>
          <a:blip r:embed="rId2"/>
          <a:stretch>
            <a:fillRect/>
          </a:stretch>
        </p:blipFill>
        <p:spPr>
          <a:xfrm>
            <a:off x="659914" y="1096023"/>
            <a:ext cx="10872172" cy="217443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sz="2600"/>
              <a:t>The scatter point of Flight number vs. Orbit type shows that the LEO orbit success is related to the number of flights whereas in the GTO orbit, there is no relationship between flight number and the orbit.</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838200" y="3905833"/>
            <a:ext cx="4215063" cy="2398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Payload vs. Orbit Type</a:t>
            </a:r>
          </a:p>
        </p:txBody>
      </p:sp>
      <p:pic>
        <p:nvPicPr>
          <p:cNvPr id="6" name="Picture 5" descr="Chart&#10;&#10;Description automatically generated with low confidence">
            <a:extLst>
              <a:ext uri="{FF2B5EF4-FFF2-40B4-BE49-F238E27FC236}">
                <a16:creationId xmlns:a16="http://schemas.microsoft.com/office/drawing/2014/main" id="{5602A55F-A53E-4604-90D9-7D8CF4B0B24A}"/>
              </a:ext>
            </a:extLst>
          </p:cNvPr>
          <p:cNvPicPr>
            <a:picLocks noChangeAspect="1"/>
          </p:cNvPicPr>
          <p:nvPr/>
        </p:nvPicPr>
        <p:blipFill>
          <a:blip r:embed="rId2"/>
          <a:stretch>
            <a:fillRect/>
          </a:stretch>
        </p:blipFill>
        <p:spPr>
          <a:xfrm>
            <a:off x="229912" y="680825"/>
            <a:ext cx="10801734" cy="2160346"/>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30779" y="3884452"/>
            <a:ext cx="5723021" cy="2398713"/>
          </a:xfrm>
          <a:prstGeom prst="rect">
            <a:avLst/>
          </a:prstGeom>
        </p:spPr>
        <p:txBody>
          <a:bodyPr vert="horz" lIns="91440" tIns="45720" rIns="91440" bIns="45720" rtlCol="0" anchor="ctr">
            <a:normAutofit/>
          </a:bodyPr>
          <a:lstStyle/>
          <a:p>
            <a:pPr>
              <a:spcBef>
                <a:spcPts val="1400"/>
              </a:spcBef>
            </a:pPr>
            <a:r>
              <a:rPr lang="en-US" sz="2000" dirty="0"/>
              <a:t>PO, LEO and ISS orbits have a better successful landing when it comes to the heavy payload according to the scatter plot above. </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25</a:t>
            </a:fld>
            <a:endParaRPr lang="en-US" sz="10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The line chart of yearly average success rate shows that since 2013 the success rate has been increasing </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line chart&#10;&#10;Description automatically generated">
            <a:extLst>
              <a:ext uri="{FF2B5EF4-FFF2-40B4-BE49-F238E27FC236}">
                <a16:creationId xmlns:a16="http://schemas.microsoft.com/office/drawing/2014/main" id="{D765BD12-68BB-49E2-A873-20AD4821946E}"/>
              </a:ext>
            </a:extLst>
          </p:cNvPr>
          <p:cNvPicPr>
            <a:picLocks noChangeAspect="1"/>
          </p:cNvPicPr>
          <p:nvPr/>
        </p:nvPicPr>
        <p:blipFill>
          <a:blip r:embed="rId2"/>
          <a:stretch>
            <a:fillRect/>
          </a:stretch>
        </p:blipFill>
        <p:spPr>
          <a:xfrm>
            <a:off x="5405862" y="1478619"/>
            <a:ext cx="6019331" cy="3897516"/>
          </a:xfrm>
          <a:prstGeom prst="rect">
            <a:avLst/>
          </a:prstGeom>
          <a:effectLst/>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26</a:t>
            </a:fld>
            <a:endParaRPr lang="en-US" sz="1200">
              <a:solidFill>
                <a:srgbClr val="303030"/>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6E60219-AE1B-47B6-9A1D-F2865D04BE52}"/>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All Launch Site Names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To find the unique Launch site names, we used a query with DISTINCT command to retrieve the names.</a:t>
            </a:r>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text, application&#10;&#10;Description automatically generated">
            <a:extLst>
              <a:ext uri="{FF2B5EF4-FFF2-40B4-BE49-F238E27FC236}">
                <a16:creationId xmlns:a16="http://schemas.microsoft.com/office/drawing/2014/main" id="{D6B50E88-938A-4E57-A669-EF5A4152C4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862" y="891734"/>
            <a:ext cx="6019331" cy="5071286"/>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find the 5 records where launch sites begin with `CCA`, the following query was used</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Graphical user interface, application&#10;&#10;Description automatically generated">
            <a:extLst>
              <a:ext uri="{FF2B5EF4-FFF2-40B4-BE49-F238E27FC236}">
                <a16:creationId xmlns:a16="http://schemas.microsoft.com/office/drawing/2014/main" id="{F661D1D9-E186-4FF1-BBFA-0B284FD793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0010" y="2944614"/>
            <a:ext cx="10687962" cy="28307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662795" y="-3745097"/>
            <a:ext cx="1354979" cy="10750169"/>
          </a:xfrm>
          <a:prstGeom prst="downArrow">
            <a:avLst>
              <a:gd name="adj1" fmla="val 100000"/>
              <a:gd name="adj2" fmla="val 22582"/>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1286932" y="1204109"/>
            <a:ext cx="10023398" cy="8578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a:solidFill>
                  <a:srgbClr val="FFFFFF"/>
                </a:solidFill>
                <a:latin typeface="+mj-lt"/>
                <a:ea typeface="+mj-ea"/>
                <a:cs typeface="+mj-cs"/>
              </a:rPr>
              <a:t>Total Payload Mass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86931" y="2962451"/>
            <a:ext cx="2779954" cy="2820012"/>
          </a:xfrm>
          <a:prstGeom prst="rect">
            <a:avLst/>
          </a:prstGeom>
        </p:spPr>
        <p:txBody>
          <a:bodyPr vert="horz" lIns="91440" tIns="45720" rIns="91440" bIns="45720" rtlCol="0">
            <a:normAutofit/>
          </a:bodyPr>
          <a:lstStyle/>
          <a:p>
            <a:pPr>
              <a:spcBef>
                <a:spcPts val="1400"/>
              </a:spcBef>
            </a:pPr>
            <a:r>
              <a:rPr lang="en-US" sz="1600"/>
              <a:t>To calculate the total payload carried by boosters from NASA the following query was used to retrieve the results.</a:t>
            </a:r>
          </a:p>
        </p:txBody>
      </p:sp>
      <p:pic>
        <p:nvPicPr>
          <p:cNvPr id="6" name="Picture 5" descr="Graphical user interface, application&#10;&#10;Description automatically generated">
            <a:extLst>
              <a:ext uri="{FF2B5EF4-FFF2-40B4-BE49-F238E27FC236}">
                <a16:creationId xmlns:a16="http://schemas.microsoft.com/office/drawing/2014/main" id="{55C71D9A-0E06-431D-ACD9-7F408E8C53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103" y="3201410"/>
            <a:ext cx="6691698" cy="234209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29</a:t>
            </a:fld>
            <a:endParaRPr lang="en-US" sz="1200">
              <a:solidFill>
                <a:prstClr val="black">
                  <a:tint val="75000"/>
                </a:prstClr>
              </a:solidFill>
              <a:latin typeface="+mn-lt"/>
            </a:endParaRPr>
          </a:p>
        </p:txBody>
      </p:sp>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28058"/>
            <a:ext cx="10046554" cy="4991292"/>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buFont typeface="Wingdings" panose="05000000000000000000" pitchFamily="2" charset="2"/>
              <a:buChar char="§"/>
            </a:pPr>
            <a:r>
              <a:rPr lang="en-US" sz="1600" b="0" i="0" dirty="0">
                <a:solidFill>
                  <a:srgbClr val="1F1F1F"/>
                </a:solidFill>
                <a:effectLst/>
                <a:latin typeface="Abadi" panose="020B0604020104020204" pitchFamily="34" charset="0"/>
              </a:rPr>
              <a:t>Data Collection using API</a:t>
            </a:r>
          </a:p>
          <a:p>
            <a:pPr lvl="1">
              <a:lnSpc>
                <a:spcPct val="100000"/>
              </a:lnSpc>
              <a:spcBef>
                <a:spcPts val="1400"/>
              </a:spcBef>
              <a:buFont typeface="Wingdings" panose="05000000000000000000" pitchFamily="2" charset="2"/>
              <a:buChar char="§"/>
            </a:pPr>
            <a:r>
              <a:rPr lang="en-US" sz="1600" b="0" i="0" dirty="0">
                <a:solidFill>
                  <a:srgbClr val="1F1F1F"/>
                </a:solidFill>
                <a:effectLst/>
                <a:latin typeface="Abadi" panose="020B0604020104020204" pitchFamily="34" charset="0"/>
              </a:rPr>
              <a:t>Data Collection with Web Scraping</a:t>
            </a:r>
          </a:p>
          <a:p>
            <a:pPr lvl="1">
              <a:lnSpc>
                <a:spcPct val="100000"/>
              </a:lnSpc>
              <a:spcBef>
                <a:spcPts val="1400"/>
              </a:spcBef>
              <a:buFont typeface="Wingdings" panose="05000000000000000000" pitchFamily="2" charset="2"/>
              <a:buChar char="§"/>
            </a:pPr>
            <a:r>
              <a:rPr lang="en-US" sz="1600" b="0" i="0" dirty="0">
                <a:solidFill>
                  <a:srgbClr val="1F1F1F"/>
                </a:solidFill>
                <a:effectLst/>
                <a:latin typeface="Abadi" panose="020B0604020104020204" pitchFamily="34" charset="0"/>
              </a:rPr>
              <a:t>Data Wrangling</a:t>
            </a:r>
            <a:endParaRPr lang="en-US" sz="1600" dirty="0">
              <a:solidFill>
                <a:srgbClr val="1F1F1F"/>
              </a:solidFill>
              <a:latin typeface="Abadi" panose="020B0604020104020204" pitchFamily="34" charset="0"/>
            </a:endParaRPr>
          </a:p>
          <a:p>
            <a:pPr lvl="1">
              <a:lnSpc>
                <a:spcPct val="100000"/>
              </a:lnSpc>
              <a:spcBef>
                <a:spcPts val="1400"/>
              </a:spcBef>
              <a:buFont typeface="Wingdings" panose="05000000000000000000" pitchFamily="2" charset="2"/>
              <a:buChar char="§"/>
            </a:pPr>
            <a:r>
              <a:rPr lang="en-US" sz="1600" b="0" i="0" dirty="0">
                <a:solidFill>
                  <a:srgbClr val="1F1F1F"/>
                </a:solidFill>
                <a:effectLst/>
                <a:latin typeface="Abadi" panose="020B0604020104020204" pitchFamily="34" charset="0"/>
              </a:rPr>
              <a:t>Exploratory Data Analysis with SQL</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Interactive Visual Analytics and Dashboards</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Machine Learning Predictive Analysis</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Interactive Visual Analytics Results</a:t>
            </a:r>
          </a:p>
          <a:p>
            <a:pPr lvl="1">
              <a:lnSpc>
                <a:spcPct val="100000"/>
              </a:lnSpc>
              <a:spcBef>
                <a:spcPts val="1400"/>
              </a:spcBef>
              <a:buFont typeface="Wingdings" panose="05000000000000000000" pitchFamily="2" charset="2"/>
              <a:buChar char="§"/>
            </a:pPr>
            <a:r>
              <a:rPr lang="en-US" sz="1600" dirty="0">
                <a:solidFill>
                  <a:schemeClr val="accent3">
                    <a:lumMod val="25000"/>
                  </a:schemeClr>
                </a:solidFill>
                <a:latin typeface="Abadi" panose="020B0604020104020204" pitchFamily="34" charset="0"/>
              </a:rPr>
              <a:t>Predictive Analytics Result</a:t>
            </a:r>
          </a:p>
          <a:p>
            <a:pPr lvl="1">
              <a:lnSpc>
                <a:spcPct val="100000"/>
              </a:lnSpc>
              <a:spcBef>
                <a:spcPts val="1400"/>
              </a:spcBef>
              <a:buFont typeface="Wingdings" panose="05000000000000000000" pitchFamily="2" charset="2"/>
              <a:buChar char="§"/>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a:solidFill>
                  <a:srgbClr val="FFFFFF"/>
                </a:solidFill>
                <a:latin typeface="+mj-lt"/>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6951" y="3355130"/>
            <a:ext cx="2669407" cy="2427333"/>
          </a:xfrm>
          <a:prstGeom prst="rect">
            <a:avLst/>
          </a:prstGeom>
        </p:spPr>
        <p:txBody>
          <a:bodyPr vert="horz" lIns="91440" tIns="45720" rIns="91440" bIns="45720" rtlCol="0">
            <a:normAutofit/>
          </a:bodyPr>
          <a:lstStyle/>
          <a:p>
            <a:pPr>
              <a:spcBef>
                <a:spcPts val="1400"/>
              </a:spcBef>
            </a:pPr>
            <a:r>
              <a:rPr lang="en-US" sz="1600" dirty="0"/>
              <a:t>To calculate the average payload mass carried by booster version F9 v1.1, we used the average query to find the result</a:t>
            </a:r>
          </a:p>
        </p:txBody>
      </p:sp>
      <p:pic>
        <p:nvPicPr>
          <p:cNvPr id="6" name="Picture 5" descr="Graphical user interface, application&#10;&#10;Description automatically generated">
            <a:extLst>
              <a:ext uri="{FF2B5EF4-FFF2-40B4-BE49-F238E27FC236}">
                <a16:creationId xmlns:a16="http://schemas.microsoft.com/office/drawing/2014/main" id="{ABD95BA9-4C3B-4434-BCB2-E527FD9873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102" y="1279105"/>
            <a:ext cx="6903723" cy="4176752"/>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30</a:t>
            </a:fld>
            <a:endParaRPr lang="en-US" sz="1200">
              <a:solidFill>
                <a:prstClr val="black">
                  <a:tint val="75000"/>
                </a:prst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To find the dates of the first successful landing outcome on ground pad we used minimum for the date and set the Landing Outcome to successful ground landing.</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text, application&#10;&#10;Description automatically generated">
            <a:extLst>
              <a:ext uri="{FF2B5EF4-FFF2-40B4-BE49-F238E27FC236}">
                <a16:creationId xmlns:a16="http://schemas.microsoft.com/office/drawing/2014/main" id="{C9D33A22-A150-4063-992C-E5600D9BF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5631" y="3046120"/>
            <a:ext cx="8624360" cy="2729205"/>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838201" y="3998018"/>
            <a:ext cx="3981854" cy="22165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a:solidFill>
                  <a:schemeClr val="tx1"/>
                </a:solidFill>
                <a:latin typeface="+mj-lt"/>
                <a:ea typeface="+mj-ea"/>
                <a:cs typeface="+mj-cs"/>
              </a:rPr>
              <a:t>Successful Drone Ship Landing with Payload between 4000 and 6000</a:t>
            </a:r>
          </a:p>
        </p:txBody>
      </p:sp>
      <p:sp>
        <p:nvSpPr>
          <p:cNvPr id="20" name="Arc 19">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descr="Graphical user interface, text, application, email, website&#10;&#10;Description automatically generated">
            <a:extLst>
              <a:ext uri="{FF2B5EF4-FFF2-40B4-BE49-F238E27FC236}">
                <a16:creationId xmlns:a16="http://schemas.microsoft.com/office/drawing/2014/main" id="{58817CBA-7646-4DCC-9D58-4B5DEDF0D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914" y="729087"/>
            <a:ext cx="10872172" cy="2908306"/>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70835" y="3998019"/>
            <a:ext cx="6382966" cy="2216512"/>
          </a:xfrm>
          <a:prstGeom prst="rect">
            <a:avLst/>
          </a:prstGeom>
        </p:spPr>
        <p:txBody>
          <a:bodyPr vert="horz" lIns="91440" tIns="45720" rIns="91440" bIns="45720" rtlCol="0">
            <a:normAutofit/>
          </a:bodyPr>
          <a:lstStyle/>
          <a:p>
            <a:pPr>
              <a:spcBef>
                <a:spcPts val="1400"/>
              </a:spcBef>
            </a:pPr>
            <a:r>
              <a:rPr lang="en-US"/>
              <a:t>Next was to list the names of boosters which have successfully landed on drone ship and had payload mass greater than 4000 but less than 6000 whish the following query found the result.</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number of successful and failure mission outcomes, we only had to count the mission outcomes where the outcome equal to success or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 email&#10;&#10;Description automatically generated">
            <a:extLst>
              <a:ext uri="{FF2B5EF4-FFF2-40B4-BE49-F238E27FC236}">
                <a16:creationId xmlns:a16="http://schemas.microsoft.com/office/drawing/2014/main" id="{E3E13EDF-9883-46AC-B47E-0EC6F757F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5628" y="3429000"/>
            <a:ext cx="9800743" cy="22742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000" kern="1200">
                <a:solidFill>
                  <a:srgbClr val="FFFFFF"/>
                </a:solidFill>
                <a:latin typeface="+mj-lt"/>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66951" y="3355130"/>
            <a:ext cx="2669407" cy="2427333"/>
          </a:xfrm>
          <a:prstGeom prst="rect">
            <a:avLst/>
          </a:prstGeom>
        </p:spPr>
        <p:txBody>
          <a:bodyPr vert="horz" lIns="91440" tIns="45720" rIns="91440" bIns="45720" rtlCol="0">
            <a:normAutofit/>
          </a:bodyPr>
          <a:lstStyle/>
          <a:p>
            <a:pPr>
              <a:spcBef>
                <a:spcPts val="1400"/>
              </a:spcBef>
            </a:pPr>
            <a:r>
              <a:rPr lang="en-US" sz="1600" dirty="0"/>
              <a:t>Now, to list the names of the booster which have carried the maximum payload mass, the following query was used.</a:t>
            </a:r>
          </a:p>
        </p:txBody>
      </p:sp>
      <p:pic>
        <p:nvPicPr>
          <p:cNvPr id="6" name="Picture 5" descr="Graphical user interface, text, application&#10;&#10;Description automatically generated">
            <a:extLst>
              <a:ext uri="{FF2B5EF4-FFF2-40B4-BE49-F238E27FC236}">
                <a16:creationId xmlns:a16="http://schemas.microsoft.com/office/drawing/2014/main" id="{4126F947-9B89-40B6-9744-85650AE004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2102" y="1374031"/>
            <a:ext cx="6903723" cy="398690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34</a:t>
            </a:fld>
            <a:endParaRPr lang="en-US" sz="1200">
              <a:solidFill>
                <a:prstClr val="black">
                  <a:tint val="75000"/>
                </a:prst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Here 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sites in a global map</a:t>
            </a:r>
          </a:p>
        </p:txBody>
      </p:sp>
      <p:pic>
        <p:nvPicPr>
          <p:cNvPr id="6" name="Content Placeholder 5">
            <a:extLst>
              <a:ext uri="{FF2B5EF4-FFF2-40B4-BE49-F238E27FC236}">
                <a16:creationId xmlns:a16="http://schemas.microsoft.com/office/drawing/2014/main" id="{53B6A7DB-D2B6-4A08-AC0B-4F19D362E9AA}"/>
              </a:ext>
            </a:extLst>
          </p:cNvPr>
          <p:cNvPicPr>
            <a:picLocks noChangeAspect="1"/>
          </p:cNvPicPr>
          <p:nvPr/>
        </p:nvPicPr>
        <p:blipFill>
          <a:blip r:embed="rId3"/>
          <a:stretch>
            <a:fillRect/>
          </a:stretch>
        </p:blipFill>
        <p:spPr>
          <a:xfrm>
            <a:off x="838200" y="1314775"/>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Launch Sites Marked with color labels</a:t>
            </a:r>
          </a:p>
        </p:txBody>
      </p:sp>
      <p:pic>
        <p:nvPicPr>
          <p:cNvPr id="6" name="Content Placeholder 3">
            <a:extLst>
              <a:ext uri="{FF2B5EF4-FFF2-40B4-BE49-F238E27FC236}">
                <a16:creationId xmlns:a16="http://schemas.microsoft.com/office/drawing/2014/main" id="{B211D55C-30EF-4995-8294-B9C1DD4D08E4}"/>
              </a:ext>
            </a:extLst>
          </p:cNvPr>
          <p:cNvPicPr>
            <a:picLocks noChangeAspect="1"/>
          </p:cNvPicPr>
          <p:nvPr/>
        </p:nvPicPr>
        <p:blipFill>
          <a:blip r:embed="rId3"/>
          <a:stretch>
            <a:fillRect/>
          </a:stretch>
        </p:blipFill>
        <p:spPr>
          <a:xfrm>
            <a:off x="770011" y="1286130"/>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distance the Launch Site to landmarks</a:t>
            </a:r>
          </a:p>
        </p:txBody>
      </p:sp>
      <p:pic>
        <p:nvPicPr>
          <p:cNvPr id="6" name="Content Placeholder 3">
            <a:extLst>
              <a:ext uri="{FF2B5EF4-FFF2-40B4-BE49-F238E27FC236}">
                <a16:creationId xmlns:a16="http://schemas.microsoft.com/office/drawing/2014/main" id="{BCC51076-A7F9-49A0-AD3E-82A239995241}"/>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349829"/>
            <a:ext cx="10035874" cy="46757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1600" dirty="0">
              <a:solidFill>
                <a:schemeClr val="accent3">
                  <a:lumMod val="25000"/>
                </a:schemeClr>
              </a:solidFill>
              <a:latin typeface="Abadi" panose="020B0604020104020204" pitchFamily="34" charset="0"/>
            </a:endParaRPr>
          </a:p>
          <a:p>
            <a:pPr marL="0" indent="0">
              <a:spcBef>
                <a:spcPts val="1400"/>
              </a:spcBef>
              <a:buNone/>
            </a:pPr>
            <a:r>
              <a:rPr lang="en-US" sz="1600" dirty="0">
                <a:solidFill>
                  <a:schemeClr val="accent3">
                    <a:lumMod val="25000"/>
                  </a:schemeClr>
                </a:solidFill>
                <a:latin typeface="Abadi" panose="020B0604020104020204" pitchFamily="34" charset="0"/>
              </a:rPr>
              <a:t>	</a:t>
            </a:r>
            <a:r>
              <a:rPr lang="en-US" sz="1800" dirty="0">
                <a:solidFill>
                  <a:schemeClr val="accent3">
                    <a:lumMod val="25000"/>
                  </a:schemeClr>
                </a:solidFill>
                <a:latin typeface="Abadi" panose="020B0604020104020204" pitchFamily="34" charset="0"/>
              </a:rPr>
              <a:t>SpaceX is very proud of the fact that Falcon 9 rocket launches cost 62 million dollars while other providers cost upward of 165 million dollars each. This is made possible because SpaceX reuses the first stage. Therefore, if we can determine if the first stage will land, we can determine the cost of a launch. This information can be used if an alternate company wants to bid against SpaceX for a rocket launch. The object it of this project is to predict if the Falcon 9 first stage will land successfully using Machine Learning Predictive Analysis to get the results.</a:t>
            </a:r>
          </a:p>
          <a:p>
            <a:pPr marL="0" indent="0">
              <a:spcBef>
                <a:spcPts val="1400"/>
              </a:spcBef>
              <a:buNone/>
            </a:pPr>
            <a:endParaRPr lang="en-US" sz="1800" dirty="0">
              <a:solidFill>
                <a:schemeClr val="accent3">
                  <a:lumMod val="25000"/>
                </a:schemeClr>
              </a:solidFill>
              <a:latin typeface="Abadi" panose="020B0604020104020204" pitchFamily="34" charset="0"/>
            </a:endParaRPr>
          </a:p>
          <a:p>
            <a:pPr marL="0" indent="0">
              <a:spcBef>
                <a:spcPts val="1400"/>
              </a:spcBef>
              <a:buNone/>
            </a:pPr>
            <a:r>
              <a:rPr lang="en-US" sz="1800" dirty="0">
                <a:solidFill>
                  <a:schemeClr val="accent3">
                    <a:lumMod val="25000"/>
                  </a:schemeClr>
                </a:solidFill>
                <a:latin typeface="Abadi" panose="020B0604020104020204" pitchFamily="34" charset="0"/>
              </a:rPr>
              <a:t>Some of the answers that we want to find are:</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determines if the rocket will land successfully?</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interactions determine the success rate of a successful landing?</a:t>
            </a:r>
          </a:p>
          <a:p>
            <a:pPr lvl="1">
              <a:spcBef>
                <a:spcPts val="1400"/>
              </a:spcBef>
              <a:buFont typeface="Wingdings" panose="05000000000000000000" pitchFamily="2" charset="2"/>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2">
            <a:extLst>
              <a:ext uri="{FF2B5EF4-FFF2-40B4-BE49-F238E27FC236}">
                <a16:creationId xmlns:a16="http://schemas.microsoft.com/office/drawing/2014/main" id="{61293230-B0F6-45B1-96D1-13D18E2429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4">
            <a:extLst>
              <a:ext uri="{FF2B5EF4-FFF2-40B4-BE49-F238E27FC236}">
                <a16:creationId xmlns:a16="http://schemas.microsoft.com/office/drawing/2014/main" id="{627FF48C-AF46-4D52-998F-ED0BDDEEF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239000" cy="6858000"/>
          </a:xfrm>
          <a:custGeom>
            <a:avLst/>
            <a:gdLst>
              <a:gd name="connsiteX0" fmla="*/ 0 w 6568309"/>
              <a:gd name="connsiteY0" fmla="*/ 0 h 6858000"/>
              <a:gd name="connsiteX1" fmla="*/ 362841 w 6568309"/>
              <a:gd name="connsiteY1" fmla="*/ 0 h 6858000"/>
              <a:gd name="connsiteX2" fmla="*/ 523269 w 6568309"/>
              <a:gd name="connsiteY2" fmla="*/ 0 h 6858000"/>
              <a:gd name="connsiteX3" fmla="*/ 1343025 w 6568309"/>
              <a:gd name="connsiteY3" fmla="*/ 0 h 6858000"/>
              <a:gd name="connsiteX4" fmla="*/ 1705866 w 6568309"/>
              <a:gd name="connsiteY4" fmla="*/ 0 h 6858000"/>
              <a:gd name="connsiteX5" fmla="*/ 1866294 w 6568309"/>
              <a:gd name="connsiteY5" fmla="*/ 0 h 6858000"/>
              <a:gd name="connsiteX6" fmla="*/ 5225154 w 6568309"/>
              <a:gd name="connsiteY6" fmla="*/ 0 h 6858000"/>
              <a:gd name="connsiteX7" fmla="*/ 6568179 w 6568309"/>
              <a:gd name="connsiteY7" fmla="*/ 0 h 6858000"/>
              <a:gd name="connsiteX8" fmla="*/ 6568309 w 6568309"/>
              <a:gd name="connsiteY8" fmla="*/ 1 h 6858000"/>
              <a:gd name="connsiteX9" fmla="*/ 6562951 w 6568309"/>
              <a:gd name="connsiteY9" fmla="*/ 30700 h 6858000"/>
              <a:gd name="connsiteX10" fmla="*/ 6547446 w 6568309"/>
              <a:gd name="connsiteY10" fmla="*/ 310025 h 6858000"/>
              <a:gd name="connsiteX11" fmla="*/ 6558316 w 6568309"/>
              <a:gd name="connsiteY11" fmla="*/ 443960 h 6858000"/>
              <a:gd name="connsiteX12" fmla="*/ 6528896 w 6568309"/>
              <a:gd name="connsiteY12" fmla="*/ 642659 h 6858000"/>
              <a:gd name="connsiteX13" fmla="*/ 6523095 w 6568309"/>
              <a:gd name="connsiteY13" fmla="*/ 673307 h 6858000"/>
              <a:gd name="connsiteX14" fmla="*/ 6496169 w 6568309"/>
              <a:gd name="connsiteY14" fmla="*/ 839641 h 6858000"/>
              <a:gd name="connsiteX15" fmla="*/ 6450789 w 6568309"/>
              <a:gd name="connsiteY15" fmla="*/ 958357 h 6858000"/>
              <a:gd name="connsiteX16" fmla="*/ 6453996 w 6568309"/>
              <a:gd name="connsiteY16" fmla="*/ 963398 h 6858000"/>
              <a:gd name="connsiteX17" fmla="*/ 6419467 w 6568309"/>
              <a:gd name="connsiteY17" fmla="*/ 1117169 h 6858000"/>
              <a:gd name="connsiteX18" fmla="*/ 6417348 w 6568309"/>
              <a:gd name="connsiteY18" fmla="*/ 1144352 h 6858000"/>
              <a:gd name="connsiteX19" fmla="*/ 6418473 w 6568309"/>
              <a:gd name="connsiteY19" fmla="*/ 1164484 h 6858000"/>
              <a:gd name="connsiteX20" fmla="*/ 6406979 w 6568309"/>
              <a:gd name="connsiteY20" fmla="*/ 1213829 h 6858000"/>
              <a:gd name="connsiteX21" fmla="*/ 6381928 w 6568309"/>
              <a:gd name="connsiteY21" fmla="*/ 1294823 h 6858000"/>
              <a:gd name="connsiteX22" fmla="*/ 6377948 w 6568309"/>
              <a:gd name="connsiteY22" fmla="*/ 1312193 h 6858000"/>
              <a:gd name="connsiteX23" fmla="*/ 6379894 w 6568309"/>
              <a:gd name="connsiteY23" fmla="*/ 1327626 h 6858000"/>
              <a:gd name="connsiteX24" fmla="*/ 6385024 w 6568309"/>
              <a:gd name="connsiteY24" fmla="*/ 1331644 h 6858000"/>
              <a:gd name="connsiteX25" fmla="*/ 6383696 w 6568309"/>
              <a:gd name="connsiteY25" fmla="*/ 1341276 h 6858000"/>
              <a:gd name="connsiteX26" fmla="*/ 6384464 w 6568309"/>
              <a:gd name="connsiteY26" fmla="*/ 1343945 h 6858000"/>
              <a:gd name="connsiteX27" fmla="*/ 6387748 w 6568309"/>
              <a:gd name="connsiteY27" fmla="*/ 1359134 h 6858000"/>
              <a:gd name="connsiteX28" fmla="*/ 6364157 w 6568309"/>
              <a:gd name="connsiteY28" fmla="*/ 1427803 h 6858000"/>
              <a:gd name="connsiteX29" fmla="*/ 6335874 w 6568309"/>
              <a:gd name="connsiteY29" fmla="*/ 1540278 h 6858000"/>
              <a:gd name="connsiteX30" fmla="*/ 6331892 w 6568309"/>
              <a:gd name="connsiteY30" fmla="*/ 1547262 h 6858000"/>
              <a:gd name="connsiteX31" fmla="*/ 6332744 w 6568309"/>
              <a:gd name="connsiteY31" fmla="*/ 1577056 h 6858000"/>
              <a:gd name="connsiteX32" fmla="*/ 6333604 w 6568309"/>
              <a:gd name="connsiteY32" fmla="*/ 1595898 h 6858000"/>
              <a:gd name="connsiteX33" fmla="*/ 6324749 w 6568309"/>
              <a:gd name="connsiteY33" fmla="*/ 1703726 h 6858000"/>
              <a:gd name="connsiteX34" fmla="*/ 6329594 w 6568309"/>
              <a:gd name="connsiteY34" fmla="*/ 1809535 h 6858000"/>
              <a:gd name="connsiteX35" fmla="*/ 6329062 w 6568309"/>
              <a:gd name="connsiteY35" fmla="*/ 2018310 h 6858000"/>
              <a:gd name="connsiteX36" fmla="*/ 6321735 w 6568309"/>
              <a:gd name="connsiteY36" fmla="*/ 2071355 h 6858000"/>
              <a:gd name="connsiteX37" fmla="*/ 6322678 w 6568309"/>
              <a:gd name="connsiteY37" fmla="*/ 2141166 h 6858000"/>
              <a:gd name="connsiteX38" fmla="*/ 6321340 w 6568309"/>
              <a:gd name="connsiteY38" fmla="*/ 2154548 h 6858000"/>
              <a:gd name="connsiteX39" fmla="*/ 6316582 w 6568309"/>
              <a:gd name="connsiteY39" fmla="*/ 2158153 h 6858000"/>
              <a:gd name="connsiteX40" fmla="*/ 6311428 w 6568309"/>
              <a:gd name="connsiteY40" fmla="*/ 2178174 h 6858000"/>
              <a:gd name="connsiteX41" fmla="*/ 6310192 w 6568309"/>
              <a:gd name="connsiteY41" fmla="*/ 2202858 h 6858000"/>
              <a:gd name="connsiteX42" fmla="*/ 6309211 w 6568309"/>
              <a:gd name="connsiteY42" fmla="*/ 2320214 h 6858000"/>
              <a:gd name="connsiteX43" fmla="*/ 6300151 w 6568309"/>
              <a:gd name="connsiteY43" fmla="*/ 2417011 h 6858000"/>
              <a:gd name="connsiteX44" fmla="*/ 6295176 w 6568309"/>
              <a:gd name="connsiteY44" fmla="*/ 2454207 h 6858000"/>
              <a:gd name="connsiteX45" fmla="*/ 6293727 w 6568309"/>
              <a:gd name="connsiteY45" fmla="*/ 2487203 h 6858000"/>
              <a:gd name="connsiteX46" fmla="*/ 6285477 w 6568309"/>
              <a:gd name="connsiteY46" fmla="*/ 2512282 h 6858000"/>
              <a:gd name="connsiteX47" fmla="*/ 6286205 w 6568309"/>
              <a:gd name="connsiteY47" fmla="*/ 2514318 h 6858000"/>
              <a:gd name="connsiteX48" fmla="*/ 6304629 w 6568309"/>
              <a:gd name="connsiteY48" fmla="*/ 2574334 h 6858000"/>
              <a:gd name="connsiteX49" fmla="*/ 6303842 w 6568309"/>
              <a:gd name="connsiteY49" fmla="*/ 2579877 h 6858000"/>
              <a:gd name="connsiteX50" fmla="*/ 6303953 w 6568309"/>
              <a:gd name="connsiteY50" fmla="*/ 2608928 h 6858000"/>
              <a:gd name="connsiteX51" fmla="*/ 6303530 w 6568309"/>
              <a:gd name="connsiteY51" fmla="*/ 2613111 h 6858000"/>
              <a:gd name="connsiteX52" fmla="*/ 6297474 w 6568309"/>
              <a:gd name="connsiteY52" fmla="*/ 2621996 h 6858000"/>
              <a:gd name="connsiteX53" fmla="*/ 6299263 w 6568309"/>
              <a:gd name="connsiteY53" fmla="*/ 2634265 h 6858000"/>
              <a:gd name="connsiteX54" fmla="*/ 6293065 w 6568309"/>
              <a:gd name="connsiteY54" fmla="*/ 2647237 h 6858000"/>
              <a:gd name="connsiteX55" fmla="*/ 6297496 w 6568309"/>
              <a:gd name="connsiteY55" fmla="*/ 2650786 h 6858000"/>
              <a:gd name="connsiteX56" fmla="*/ 6301708 w 6568309"/>
              <a:gd name="connsiteY56" fmla="*/ 2661993 h 6858000"/>
              <a:gd name="connsiteX57" fmla="*/ 6295884 w 6568309"/>
              <a:gd name="connsiteY57" fmla="*/ 2670949 h 6858000"/>
              <a:gd name="connsiteX58" fmla="*/ 6291714 w 6568309"/>
              <a:gd name="connsiteY58" fmla="*/ 2690255 h 6858000"/>
              <a:gd name="connsiteX59" fmla="*/ 6292327 w 6568309"/>
              <a:gd name="connsiteY59" fmla="*/ 2695683 h 6858000"/>
              <a:gd name="connsiteX60" fmla="*/ 6284410 w 6568309"/>
              <a:gd name="connsiteY60" fmla="*/ 2713964 h 6858000"/>
              <a:gd name="connsiteX61" fmla="*/ 6280410 w 6568309"/>
              <a:gd name="connsiteY61" fmla="*/ 2730175 h 6858000"/>
              <a:gd name="connsiteX62" fmla="*/ 6288082 w 6568309"/>
              <a:gd name="connsiteY62" fmla="*/ 2763497 h 6858000"/>
              <a:gd name="connsiteX63" fmla="*/ 6260924 w 6568309"/>
              <a:gd name="connsiteY63" fmla="*/ 3051539 h 6858000"/>
              <a:gd name="connsiteX64" fmla="*/ 6210151 w 6568309"/>
              <a:gd name="connsiteY64" fmla="*/ 3335396 h 6858000"/>
              <a:gd name="connsiteX65" fmla="*/ 6212034 w 6568309"/>
              <a:gd name="connsiteY65" fmla="*/ 3456509 h 6858000"/>
              <a:gd name="connsiteX66" fmla="*/ 6197490 w 6568309"/>
              <a:gd name="connsiteY66" fmla="*/ 3531827 h 6858000"/>
              <a:gd name="connsiteX67" fmla="*/ 6208018 w 6568309"/>
              <a:gd name="connsiteY67" fmla="*/ 3570877 h 6858000"/>
              <a:gd name="connsiteX68" fmla="*/ 6205920 w 6568309"/>
              <a:gd name="connsiteY68" fmla="*/ 3583849 h 6858000"/>
              <a:gd name="connsiteX69" fmla="*/ 6199616 w 6568309"/>
              <a:gd name="connsiteY69" fmla="*/ 3592763 h 6858000"/>
              <a:gd name="connsiteX70" fmla="*/ 6181288 w 6568309"/>
              <a:gd name="connsiteY70" fmla="*/ 3653485 h 6858000"/>
              <a:gd name="connsiteX71" fmla="*/ 6175963 w 6568309"/>
              <a:gd name="connsiteY71" fmla="*/ 3670528 h 6858000"/>
              <a:gd name="connsiteX72" fmla="*/ 6176722 w 6568309"/>
              <a:gd name="connsiteY72" fmla="*/ 3685990 h 6858000"/>
              <a:gd name="connsiteX73" fmla="*/ 6181549 w 6568309"/>
              <a:gd name="connsiteY73" fmla="*/ 3690283 h 6858000"/>
              <a:gd name="connsiteX74" fmla="*/ 6179476 w 6568309"/>
              <a:gd name="connsiteY74" fmla="*/ 3699787 h 6858000"/>
              <a:gd name="connsiteX75" fmla="*/ 6180040 w 6568309"/>
              <a:gd name="connsiteY75" fmla="*/ 3702486 h 6858000"/>
              <a:gd name="connsiteX76" fmla="*/ 6182155 w 6568309"/>
              <a:gd name="connsiteY76" fmla="*/ 3717784 h 6858000"/>
              <a:gd name="connsiteX77" fmla="*/ 6158980 w 6568309"/>
              <a:gd name="connsiteY77" fmla="*/ 3746229 h 6858000"/>
              <a:gd name="connsiteX78" fmla="*/ 6096049 w 6568309"/>
              <a:gd name="connsiteY78" fmla="*/ 3924910 h 6858000"/>
              <a:gd name="connsiteX79" fmla="*/ 6069712 w 6568309"/>
              <a:gd name="connsiteY79" fmla="*/ 3989353 h 6858000"/>
              <a:gd name="connsiteX80" fmla="*/ 6067330 w 6568309"/>
              <a:gd name="connsiteY80" fmla="*/ 4033899 h 6858000"/>
              <a:gd name="connsiteX81" fmla="*/ 6061081 w 6568309"/>
              <a:gd name="connsiteY81" fmla="*/ 4142250 h 6858000"/>
              <a:gd name="connsiteX82" fmla="*/ 6042858 w 6568309"/>
              <a:gd name="connsiteY82" fmla="*/ 4329442 h 6858000"/>
              <a:gd name="connsiteX83" fmla="*/ 6034182 w 6568309"/>
              <a:gd name="connsiteY83" fmla="*/ 4456184 h 6858000"/>
              <a:gd name="connsiteX84" fmla="*/ 6029178 w 6568309"/>
              <a:gd name="connsiteY84" fmla="*/ 4468478 h 6858000"/>
              <a:gd name="connsiteX85" fmla="*/ 6029974 w 6568309"/>
              <a:gd name="connsiteY85" fmla="*/ 4469862 h 6858000"/>
              <a:gd name="connsiteX86" fmla="*/ 6028340 w 6568309"/>
              <a:gd name="connsiteY86" fmla="*/ 4483797 h 6858000"/>
              <a:gd name="connsiteX87" fmla="*/ 6025168 w 6568309"/>
              <a:gd name="connsiteY87" fmla="*/ 4487091 h 6858000"/>
              <a:gd name="connsiteX88" fmla="*/ 6023164 w 6568309"/>
              <a:gd name="connsiteY88" fmla="*/ 4496728 h 6858000"/>
              <a:gd name="connsiteX89" fmla="*/ 6016839 w 6568309"/>
              <a:gd name="connsiteY89" fmla="*/ 4515918 h 6858000"/>
              <a:gd name="connsiteX90" fmla="*/ 6017886 w 6568309"/>
              <a:gd name="connsiteY90" fmla="*/ 4519316 h 6858000"/>
              <a:gd name="connsiteX91" fmla="*/ 6011819 w 6568309"/>
              <a:gd name="connsiteY91" fmla="*/ 4547957 h 6858000"/>
              <a:gd name="connsiteX92" fmla="*/ 6012791 w 6568309"/>
              <a:gd name="connsiteY92" fmla="*/ 4548262 h 6858000"/>
              <a:gd name="connsiteX93" fmla="*/ 6015703 w 6568309"/>
              <a:gd name="connsiteY93" fmla="*/ 4555939 h 6858000"/>
              <a:gd name="connsiteX94" fmla="*/ 6018854 w 6568309"/>
              <a:gd name="connsiteY94" fmla="*/ 4570815 h 6858000"/>
              <a:gd name="connsiteX95" fmla="*/ 6033000 w 6568309"/>
              <a:gd name="connsiteY95" fmla="*/ 4633846 h 6858000"/>
              <a:gd name="connsiteX96" fmla="*/ 6032325 w 6568309"/>
              <a:gd name="connsiteY96" fmla="*/ 4639816 h 6858000"/>
              <a:gd name="connsiteX97" fmla="*/ 6032549 w 6568309"/>
              <a:gd name="connsiteY97" fmla="*/ 4639923 h 6858000"/>
              <a:gd name="connsiteX98" fmla="*/ 6032309 w 6568309"/>
              <a:gd name="connsiteY98" fmla="*/ 4646192 h 6858000"/>
              <a:gd name="connsiteX99" fmla="*/ 6031095 w 6568309"/>
              <a:gd name="connsiteY99" fmla="*/ 4650706 h 6858000"/>
              <a:gd name="connsiteX100" fmla="*/ 6029786 w 6568309"/>
              <a:gd name="connsiteY100" fmla="*/ 4662290 h 6858000"/>
              <a:gd name="connsiteX101" fmla="*/ 6030911 w 6568309"/>
              <a:gd name="connsiteY101" fmla="*/ 4666180 h 6858000"/>
              <a:gd name="connsiteX102" fmla="*/ 6033630 w 6568309"/>
              <a:gd name="connsiteY102" fmla="*/ 4667585 h 6858000"/>
              <a:gd name="connsiteX103" fmla="*/ 6033189 w 6568309"/>
              <a:gd name="connsiteY103" fmla="*/ 4668660 h 6858000"/>
              <a:gd name="connsiteX104" fmla="*/ 6038764 w 6568309"/>
              <a:gd name="connsiteY104" fmla="*/ 4689807 h 6858000"/>
              <a:gd name="connsiteX105" fmla="*/ 6042217 w 6568309"/>
              <a:gd name="connsiteY105" fmla="*/ 4737890 h 6858000"/>
              <a:gd name="connsiteX106" fmla="*/ 6040543 w 6568309"/>
              <a:gd name="connsiteY106" fmla="*/ 4765657 h 6858000"/>
              <a:gd name="connsiteX107" fmla="*/ 6039956 w 6568309"/>
              <a:gd name="connsiteY107" fmla="*/ 4841463 h 6858000"/>
              <a:gd name="connsiteX108" fmla="*/ 6057123 w 6568309"/>
              <a:gd name="connsiteY108" fmla="*/ 4969863 h 6858000"/>
              <a:gd name="connsiteX109" fmla="*/ 6055039 w 6568309"/>
              <a:gd name="connsiteY109" fmla="*/ 4974028 h 6858000"/>
              <a:gd name="connsiteX110" fmla="*/ 6053462 w 6568309"/>
              <a:gd name="connsiteY110" fmla="*/ 4980318 h 6858000"/>
              <a:gd name="connsiteX111" fmla="*/ 6053643 w 6568309"/>
              <a:gd name="connsiteY111" fmla="*/ 4980501 h 6858000"/>
              <a:gd name="connsiteX112" fmla="*/ 6051733 w 6568309"/>
              <a:gd name="connsiteY112" fmla="*/ 4986338 h 6858000"/>
              <a:gd name="connsiteX113" fmla="*/ 6049602 w 6568309"/>
              <a:gd name="connsiteY113" fmla="*/ 4991296 h 6858000"/>
              <a:gd name="connsiteX114" fmla="*/ 6075165 w 6568309"/>
              <a:gd name="connsiteY114" fmla="*/ 5076895 h 6858000"/>
              <a:gd name="connsiteX115" fmla="*/ 6073751 w 6568309"/>
              <a:gd name="connsiteY115" fmla="*/ 5081568 h 6858000"/>
              <a:gd name="connsiteX116" fmla="*/ 6073150 w 6568309"/>
              <a:gd name="connsiteY116" fmla="*/ 5088173 h 6858000"/>
              <a:gd name="connsiteX117" fmla="*/ 6073355 w 6568309"/>
              <a:gd name="connsiteY117" fmla="*/ 5088300 h 6858000"/>
              <a:gd name="connsiteX118" fmla="*/ 6072362 w 6568309"/>
              <a:gd name="connsiteY118" fmla="*/ 5094558 h 6858000"/>
              <a:gd name="connsiteX119" fmla="*/ 6064726 w 6568309"/>
              <a:gd name="connsiteY119" fmla="*/ 5125620 h 6858000"/>
              <a:gd name="connsiteX120" fmla="*/ 6065415 w 6568309"/>
              <a:gd name="connsiteY120" fmla="*/ 5268004 h 6858000"/>
              <a:gd name="connsiteX121" fmla="*/ 6066081 w 6568309"/>
              <a:gd name="connsiteY121" fmla="*/ 5269530 h 6858000"/>
              <a:gd name="connsiteX122" fmla="*/ 6043407 w 6568309"/>
              <a:gd name="connsiteY122" fmla="*/ 5390941 h 6858000"/>
              <a:gd name="connsiteX123" fmla="*/ 6025377 w 6568309"/>
              <a:gd name="connsiteY123" fmla="*/ 5539927 h 6858000"/>
              <a:gd name="connsiteX124" fmla="*/ 6010052 w 6568309"/>
              <a:gd name="connsiteY124" fmla="*/ 5791594 h 6858000"/>
              <a:gd name="connsiteX125" fmla="*/ 5994220 w 6568309"/>
              <a:gd name="connsiteY125" fmla="*/ 5855206 h 6858000"/>
              <a:gd name="connsiteX126" fmla="*/ 5982580 w 6568309"/>
              <a:gd name="connsiteY126" fmla="*/ 5873582 h 6858000"/>
              <a:gd name="connsiteX127" fmla="*/ 5983608 w 6568309"/>
              <a:gd name="connsiteY127" fmla="*/ 5876037 h 6858000"/>
              <a:gd name="connsiteX128" fmla="*/ 5983535 w 6568309"/>
              <a:gd name="connsiteY128" fmla="*/ 5886534 h 6858000"/>
              <a:gd name="connsiteX129" fmla="*/ 5988737 w 6568309"/>
              <a:gd name="connsiteY129" fmla="*/ 5888644 h 6858000"/>
              <a:gd name="connsiteX130" fmla="*/ 5992371 w 6568309"/>
              <a:gd name="connsiteY130" fmla="*/ 5903832 h 6858000"/>
              <a:gd name="connsiteX131" fmla="*/ 5990780 w 6568309"/>
              <a:gd name="connsiteY131" fmla="*/ 5923391 h 6858000"/>
              <a:gd name="connsiteX132" fmla="*/ 5993870 w 6568309"/>
              <a:gd name="connsiteY132" fmla="*/ 6013205 h 6858000"/>
              <a:gd name="connsiteX133" fmla="*/ 5997673 w 6568309"/>
              <a:gd name="connsiteY133" fmla="*/ 6074018 h 6858000"/>
              <a:gd name="connsiteX134" fmla="*/ 6014840 w 6568309"/>
              <a:gd name="connsiteY134" fmla="*/ 6130837 h 6858000"/>
              <a:gd name="connsiteX135" fmla="*/ 6010704 w 6568309"/>
              <a:gd name="connsiteY135" fmla="*/ 6152982 h 6858000"/>
              <a:gd name="connsiteX136" fmla="*/ 6038294 w 6568309"/>
              <a:gd name="connsiteY136" fmla="*/ 6221100 h 6858000"/>
              <a:gd name="connsiteX137" fmla="*/ 6052331 w 6568309"/>
              <a:gd name="connsiteY137" fmla="*/ 6287550 h 6858000"/>
              <a:gd name="connsiteX138" fmla="*/ 6074143 w 6568309"/>
              <a:gd name="connsiteY138" fmla="*/ 6401595 h 6858000"/>
              <a:gd name="connsiteX139" fmla="*/ 6060199 w 6568309"/>
              <a:gd name="connsiteY139" fmla="*/ 6487110 h 6858000"/>
              <a:gd name="connsiteX140" fmla="*/ 6081156 w 6568309"/>
              <a:gd name="connsiteY140" fmla="*/ 6588589 h 6858000"/>
              <a:gd name="connsiteX141" fmla="*/ 6114944 w 6568309"/>
              <a:gd name="connsiteY141" fmla="*/ 6769963 h 6858000"/>
              <a:gd name="connsiteX142" fmla="*/ 6128950 w 6568309"/>
              <a:gd name="connsiteY142" fmla="*/ 6835814 h 6858000"/>
              <a:gd name="connsiteX143" fmla="*/ 6132536 w 6568309"/>
              <a:gd name="connsiteY143" fmla="*/ 6858000 h 6858000"/>
              <a:gd name="connsiteX144" fmla="*/ 4789511 w 6568309"/>
              <a:gd name="connsiteY144" fmla="*/ 6858000 h 6858000"/>
              <a:gd name="connsiteX145" fmla="*/ 1866294 w 6568309"/>
              <a:gd name="connsiteY145" fmla="*/ 6858000 h 6858000"/>
              <a:gd name="connsiteX146" fmla="*/ 1705866 w 6568309"/>
              <a:gd name="connsiteY146" fmla="*/ 6858000 h 6858000"/>
              <a:gd name="connsiteX147" fmla="*/ 1343025 w 6568309"/>
              <a:gd name="connsiteY147" fmla="*/ 6858000 h 6858000"/>
              <a:gd name="connsiteX148" fmla="*/ 523269 w 6568309"/>
              <a:gd name="connsiteY148" fmla="*/ 6858000 h 6858000"/>
              <a:gd name="connsiteX149" fmla="*/ 362841 w 6568309"/>
              <a:gd name="connsiteY149" fmla="*/ 6858000 h 6858000"/>
              <a:gd name="connsiteX150" fmla="*/ 0 w 6568309"/>
              <a:gd name="connsiteY15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Lst>
            <a:rect l="l" t="t" r="r" b="b"/>
            <a:pathLst>
              <a:path w="6568309" h="6858000">
                <a:moveTo>
                  <a:pt x="0" y="0"/>
                </a:moveTo>
                <a:lnTo>
                  <a:pt x="362841" y="0"/>
                </a:lnTo>
                <a:lnTo>
                  <a:pt x="523269" y="0"/>
                </a:lnTo>
                <a:lnTo>
                  <a:pt x="1343025" y="0"/>
                </a:lnTo>
                <a:lnTo>
                  <a:pt x="1705866" y="0"/>
                </a:lnTo>
                <a:lnTo>
                  <a:pt x="1866294" y="0"/>
                </a:lnTo>
                <a:lnTo>
                  <a:pt x="5225154" y="0"/>
                </a:lnTo>
                <a:lnTo>
                  <a:pt x="6568179" y="0"/>
                </a:lnTo>
                <a:lnTo>
                  <a:pt x="6568309" y="1"/>
                </a:lnTo>
                <a:lnTo>
                  <a:pt x="6562951" y="30700"/>
                </a:lnTo>
                <a:cubicBezTo>
                  <a:pt x="6559126" y="84364"/>
                  <a:pt x="6548218" y="241149"/>
                  <a:pt x="6547446" y="310025"/>
                </a:cubicBezTo>
                <a:cubicBezTo>
                  <a:pt x="6550151" y="367544"/>
                  <a:pt x="6557712" y="408251"/>
                  <a:pt x="6558316" y="443960"/>
                </a:cubicBezTo>
                <a:cubicBezTo>
                  <a:pt x="6555224" y="499397"/>
                  <a:pt x="6534767" y="604434"/>
                  <a:pt x="6528896" y="642659"/>
                </a:cubicBezTo>
                <a:cubicBezTo>
                  <a:pt x="6535204" y="657287"/>
                  <a:pt x="6515365" y="658191"/>
                  <a:pt x="6523095" y="673307"/>
                </a:cubicBezTo>
                <a:cubicBezTo>
                  <a:pt x="6523388" y="693769"/>
                  <a:pt x="6506868" y="797295"/>
                  <a:pt x="6496169" y="839641"/>
                </a:cubicBezTo>
                <a:cubicBezTo>
                  <a:pt x="6484119" y="887148"/>
                  <a:pt x="6457817" y="937731"/>
                  <a:pt x="6450789" y="958357"/>
                </a:cubicBezTo>
                <a:cubicBezTo>
                  <a:pt x="6443760" y="978983"/>
                  <a:pt x="6459217" y="936930"/>
                  <a:pt x="6453996" y="963398"/>
                </a:cubicBezTo>
                <a:cubicBezTo>
                  <a:pt x="6448777" y="989867"/>
                  <a:pt x="6425575" y="1087010"/>
                  <a:pt x="6419467" y="1117169"/>
                </a:cubicBezTo>
                <a:cubicBezTo>
                  <a:pt x="6431540" y="1118586"/>
                  <a:pt x="6409651" y="1135372"/>
                  <a:pt x="6417348" y="1144352"/>
                </a:cubicBezTo>
                <a:cubicBezTo>
                  <a:pt x="6424109" y="1150681"/>
                  <a:pt x="6419047" y="1157251"/>
                  <a:pt x="6418473" y="1164484"/>
                </a:cubicBezTo>
                <a:cubicBezTo>
                  <a:pt x="6423767" y="1173524"/>
                  <a:pt x="6413947" y="1205209"/>
                  <a:pt x="6406979" y="1213829"/>
                </a:cubicBezTo>
                <a:cubicBezTo>
                  <a:pt x="6382818" y="1235037"/>
                  <a:pt x="6400452" y="1277327"/>
                  <a:pt x="6381928" y="1294823"/>
                </a:cubicBezTo>
                <a:cubicBezTo>
                  <a:pt x="6379195" y="1300845"/>
                  <a:pt x="6378069" y="1306615"/>
                  <a:pt x="6377948" y="1312193"/>
                </a:cubicBezTo>
                <a:lnTo>
                  <a:pt x="6379894" y="1327626"/>
                </a:lnTo>
                <a:lnTo>
                  <a:pt x="6385024" y="1331644"/>
                </a:lnTo>
                <a:lnTo>
                  <a:pt x="6383696" y="1341276"/>
                </a:lnTo>
                <a:cubicBezTo>
                  <a:pt x="6383952" y="1342166"/>
                  <a:pt x="6384208" y="1343055"/>
                  <a:pt x="6384464" y="1343945"/>
                </a:cubicBezTo>
                <a:cubicBezTo>
                  <a:pt x="6385957" y="1349040"/>
                  <a:pt x="6387253" y="1354080"/>
                  <a:pt x="6387748" y="1359134"/>
                </a:cubicBezTo>
                <a:cubicBezTo>
                  <a:pt x="6384363" y="1373109"/>
                  <a:pt x="6372802" y="1397612"/>
                  <a:pt x="6364157" y="1427803"/>
                </a:cubicBezTo>
                <a:cubicBezTo>
                  <a:pt x="6348141" y="1460349"/>
                  <a:pt x="6348362" y="1505076"/>
                  <a:pt x="6335874" y="1540278"/>
                </a:cubicBezTo>
                <a:lnTo>
                  <a:pt x="6331892" y="1547262"/>
                </a:lnTo>
                <a:lnTo>
                  <a:pt x="6332744" y="1577056"/>
                </a:lnTo>
                <a:cubicBezTo>
                  <a:pt x="6335859" y="1582205"/>
                  <a:pt x="6336674" y="1589568"/>
                  <a:pt x="6333604" y="1595898"/>
                </a:cubicBezTo>
                <a:lnTo>
                  <a:pt x="6324749" y="1703726"/>
                </a:lnTo>
                <a:cubicBezTo>
                  <a:pt x="6324080" y="1739332"/>
                  <a:pt x="6318019" y="1754453"/>
                  <a:pt x="6329594" y="1809535"/>
                </a:cubicBezTo>
                <a:cubicBezTo>
                  <a:pt x="6344930" y="1868036"/>
                  <a:pt x="6323725" y="1952670"/>
                  <a:pt x="6329062" y="2018310"/>
                </a:cubicBezTo>
                <a:cubicBezTo>
                  <a:pt x="6308075" y="2053162"/>
                  <a:pt x="6326925" y="2034561"/>
                  <a:pt x="6321735" y="2071355"/>
                </a:cubicBezTo>
                <a:lnTo>
                  <a:pt x="6322678" y="2141166"/>
                </a:lnTo>
                <a:lnTo>
                  <a:pt x="6321340" y="2154548"/>
                </a:lnTo>
                <a:lnTo>
                  <a:pt x="6316582" y="2158153"/>
                </a:lnTo>
                <a:lnTo>
                  <a:pt x="6311428" y="2178174"/>
                </a:lnTo>
                <a:cubicBezTo>
                  <a:pt x="6310177" y="2185696"/>
                  <a:pt x="6309622" y="2193828"/>
                  <a:pt x="6310192" y="2202858"/>
                </a:cubicBezTo>
                <a:cubicBezTo>
                  <a:pt x="6319667" y="2232772"/>
                  <a:pt x="6296459" y="2283357"/>
                  <a:pt x="6309211" y="2320214"/>
                </a:cubicBezTo>
                <a:cubicBezTo>
                  <a:pt x="6307537" y="2355906"/>
                  <a:pt x="6302490" y="2394678"/>
                  <a:pt x="6300151" y="2417011"/>
                </a:cubicBezTo>
                <a:cubicBezTo>
                  <a:pt x="6292303" y="2426377"/>
                  <a:pt x="6304439" y="2456509"/>
                  <a:pt x="6295176" y="2454207"/>
                </a:cubicBezTo>
                <a:cubicBezTo>
                  <a:pt x="6299335" y="2464947"/>
                  <a:pt x="6297305" y="2476105"/>
                  <a:pt x="6293727" y="2487203"/>
                </a:cubicBezTo>
                <a:lnTo>
                  <a:pt x="6285477" y="2512282"/>
                </a:lnTo>
                <a:cubicBezTo>
                  <a:pt x="6285720" y="2512961"/>
                  <a:pt x="6285962" y="2513640"/>
                  <a:pt x="6286205" y="2514318"/>
                </a:cubicBezTo>
                <a:cubicBezTo>
                  <a:pt x="6292347" y="2534324"/>
                  <a:pt x="6298487" y="2554328"/>
                  <a:pt x="6304629" y="2574334"/>
                </a:cubicBezTo>
                <a:lnTo>
                  <a:pt x="6303842" y="2579877"/>
                </a:lnTo>
                <a:cubicBezTo>
                  <a:pt x="6303729" y="2585644"/>
                  <a:pt x="6304006" y="2603388"/>
                  <a:pt x="6303953" y="2608928"/>
                </a:cubicBezTo>
                <a:lnTo>
                  <a:pt x="6303530" y="2613111"/>
                </a:lnTo>
                <a:lnTo>
                  <a:pt x="6297474" y="2621996"/>
                </a:lnTo>
                <a:lnTo>
                  <a:pt x="6299263" y="2634265"/>
                </a:lnTo>
                <a:lnTo>
                  <a:pt x="6293065" y="2647237"/>
                </a:lnTo>
                <a:cubicBezTo>
                  <a:pt x="6294685" y="2648158"/>
                  <a:pt x="6296180" y="2649356"/>
                  <a:pt x="6297496" y="2650786"/>
                </a:cubicBezTo>
                <a:lnTo>
                  <a:pt x="6301708" y="2661993"/>
                </a:lnTo>
                <a:lnTo>
                  <a:pt x="6295884" y="2670949"/>
                </a:lnTo>
                <a:cubicBezTo>
                  <a:pt x="6304913" y="2672007"/>
                  <a:pt x="6294429" y="2681695"/>
                  <a:pt x="6291714" y="2690255"/>
                </a:cubicBezTo>
                <a:lnTo>
                  <a:pt x="6292327" y="2695683"/>
                </a:lnTo>
                <a:lnTo>
                  <a:pt x="6284410" y="2713964"/>
                </a:lnTo>
                <a:lnTo>
                  <a:pt x="6280410" y="2730175"/>
                </a:lnTo>
                <a:lnTo>
                  <a:pt x="6288082" y="2763497"/>
                </a:lnTo>
                <a:lnTo>
                  <a:pt x="6260924" y="3051539"/>
                </a:lnTo>
                <a:cubicBezTo>
                  <a:pt x="6251455" y="3165645"/>
                  <a:pt x="6222174" y="3216611"/>
                  <a:pt x="6210151" y="3335396"/>
                </a:cubicBezTo>
                <a:lnTo>
                  <a:pt x="6212034" y="3456509"/>
                </a:lnTo>
                <a:lnTo>
                  <a:pt x="6197490" y="3531827"/>
                </a:lnTo>
                <a:lnTo>
                  <a:pt x="6208018" y="3570877"/>
                </a:lnTo>
                <a:lnTo>
                  <a:pt x="6205920" y="3583849"/>
                </a:lnTo>
                <a:lnTo>
                  <a:pt x="6199616" y="3592763"/>
                </a:lnTo>
                <a:cubicBezTo>
                  <a:pt x="6191839" y="3613948"/>
                  <a:pt x="6196204" y="3641245"/>
                  <a:pt x="6181288" y="3653485"/>
                </a:cubicBezTo>
                <a:cubicBezTo>
                  <a:pt x="6178087" y="3659316"/>
                  <a:pt x="6176516" y="3664985"/>
                  <a:pt x="6175963" y="3670528"/>
                </a:cubicBezTo>
                <a:lnTo>
                  <a:pt x="6176722" y="3685990"/>
                </a:lnTo>
                <a:lnTo>
                  <a:pt x="6181549" y="3690283"/>
                </a:lnTo>
                <a:lnTo>
                  <a:pt x="6179476" y="3699787"/>
                </a:lnTo>
                <a:cubicBezTo>
                  <a:pt x="6179664" y="3700686"/>
                  <a:pt x="6179852" y="3701586"/>
                  <a:pt x="6180040" y="3702486"/>
                </a:cubicBezTo>
                <a:cubicBezTo>
                  <a:pt x="6181140" y="3707637"/>
                  <a:pt x="6182047" y="3712728"/>
                  <a:pt x="6182155" y="3717784"/>
                </a:cubicBezTo>
                <a:cubicBezTo>
                  <a:pt x="6156678" y="3711701"/>
                  <a:pt x="6178864" y="3759789"/>
                  <a:pt x="6158980" y="3746229"/>
                </a:cubicBezTo>
                <a:cubicBezTo>
                  <a:pt x="6144630" y="3780750"/>
                  <a:pt x="6117520" y="3867558"/>
                  <a:pt x="6096049" y="3924910"/>
                </a:cubicBezTo>
                <a:lnTo>
                  <a:pt x="6069712" y="3989353"/>
                </a:lnTo>
                <a:lnTo>
                  <a:pt x="6067330" y="4033899"/>
                </a:lnTo>
                <a:cubicBezTo>
                  <a:pt x="6065506" y="4070470"/>
                  <a:pt x="6063599" y="4110146"/>
                  <a:pt x="6061081" y="4142250"/>
                </a:cubicBezTo>
                <a:cubicBezTo>
                  <a:pt x="6055260" y="4200007"/>
                  <a:pt x="6045907" y="4278998"/>
                  <a:pt x="6042858" y="4329442"/>
                </a:cubicBezTo>
                <a:cubicBezTo>
                  <a:pt x="6038376" y="4381764"/>
                  <a:pt x="6036461" y="4433012"/>
                  <a:pt x="6034182" y="4456184"/>
                </a:cubicBezTo>
                <a:lnTo>
                  <a:pt x="6029178" y="4468478"/>
                </a:lnTo>
                <a:lnTo>
                  <a:pt x="6029974" y="4469862"/>
                </a:lnTo>
                <a:cubicBezTo>
                  <a:pt x="6031287" y="4476321"/>
                  <a:pt x="6030316" y="4480555"/>
                  <a:pt x="6028340" y="4483797"/>
                </a:cubicBezTo>
                <a:lnTo>
                  <a:pt x="6025168" y="4487091"/>
                </a:lnTo>
                <a:lnTo>
                  <a:pt x="6023164" y="4496728"/>
                </a:lnTo>
                <a:lnTo>
                  <a:pt x="6016839" y="4515918"/>
                </a:lnTo>
                <a:cubicBezTo>
                  <a:pt x="6017189" y="4517049"/>
                  <a:pt x="6017537" y="4518182"/>
                  <a:pt x="6017886" y="4519316"/>
                </a:cubicBezTo>
                <a:lnTo>
                  <a:pt x="6011819" y="4547957"/>
                </a:lnTo>
                <a:lnTo>
                  <a:pt x="6012791" y="4548262"/>
                </a:lnTo>
                <a:cubicBezTo>
                  <a:pt x="6014837" y="4549595"/>
                  <a:pt x="6016087" y="4551811"/>
                  <a:pt x="6015703" y="4555939"/>
                </a:cubicBezTo>
                <a:cubicBezTo>
                  <a:pt x="6031790" y="4548276"/>
                  <a:pt x="6021405" y="4557977"/>
                  <a:pt x="6018854" y="4570815"/>
                </a:cubicBezTo>
                <a:cubicBezTo>
                  <a:pt x="6021736" y="4583801"/>
                  <a:pt x="6030754" y="4622347"/>
                  <a:pt x="6033000" y="4633846"/>
                </a:cubicBezTo>
                <a:lnTo>
                  <a:pt x="6032325" y="4639816"/>
                </a:lnTo>
                <a:lnTo>
                  <a:pt x="6032549" y="4639923"/>
                </a:lnTo>
                <a:cubicBezTo>
                  <a:pt x="6032911" y="4641190"/>
                  <a:pt x="6032878" y="4643141"/>
                  <a:pt x="6032309" y="4646192"/>
                </a:cubicBezTo>
                <a:lnTo>
                  <a:pt x="6031095" y="4650706"/>
                </a:lnTo>
                <a:lnTo>
                  <a:pt x="6029786" y="4662290"/>
                </a:lnTo>
                <a:cubicBezTo>
                  <a:pt x="6030161" y="4663587"/>
                  <a:pt x="6030536" y="4664883"/>
                  <a:pt x="6030911" y="4666180"/>
                </a:cubicBezTo>
                <a:lnTo>
                  <a:pt x="6033630" y="4667585"/>
                </a:lnTo>
                <a:lnTo>
                  <a:pt x="6033189" y="4668660"/>
                </a:lnTo>
                <a:cubicBezTo>
                  <a:pt x="6027286" y="4676831"/>
                  <a:pt x="6019767" y="4679345"/>
                  <a:pt x="6038764" y="4689807"/>
                </a:cubicBezTo>
                <a:cubicBezTo>
                  <a:pt x="6028616" y="4708535"/>
                  <a:pt x="6040474" y="4712235"/>
                  <a:pt x="6042217" y="4737890"/>
                </a:cubicBezTo>
                <a:cubicBezTo>
                  <a:pt x="6033362" y="4748600"/>
                  <a:pt x="6035273" y="4757223"/>
                  <a:pt x="6040543" y="4765657"/>
                </a:cubicBezTo>
                <a:cubicBezTo>
                  <a:pt x="6034416" y="4790618"/>
                  <a:pt x="6040696" y="4813399"/>
                  <a:pt x="6039956" y="4841463"/>
                </a:cubicBezTo>
                <a:lnTo>
                  <a:pt x="6057123" y="4969863"/>
                </a:lnTo>
                <a:lnTo>
                  <a:pt x="6055039" y="4974028"/>
                </a:lnTo>
                <a:cubicBezTo>
                  <a:pt x="6053860" y="4976933"/>
                  <a:pt x="6053409" y="4978909"/>
                  <a:pt x="6053462" y="4980318"/>
                </a:cubicBezTo>
                <a:lnTo>
                  <a:pt x="6053643" y="4980501"/>
                </a:lnTo>
                <a:lnTo>
                  <a:pt x="6051733" y="4986338"/>
                </a:lnTo>
                <a:lnTo>
                  <a:pt x="6049602" y="4991296"/>
                </a:lnTo>
                <a:cubicBezTo>
                  <a:pt x="6058123" y="5019829"/>
                  <a:pt x="6066643" y="5048361"/>
                  <a:pt x="6075165" y="5076895"/>
                </a:cubicBezTo>
                <a:lnTo>
                  <a:pt x="6073751" y="5081568"/>
                </a:lnTo>
                <a:cubicBezTo>
                  <a:pt x="6073034" y="5084748"/>
                  <a:pt x="6072888" y="5086810"/>
                  <a:pt x="6073150" y="5088173"/>
                </a:cubicBezTo>
                <a:lnTo>
                  <a:pt x="6073355" y="5088300"/>
                </a:lnTo>
                <a:lnTo>
                  <a:pt x="6072362" y="5094558"/>
                </a:lnTo>
                <a:cubicBezTo>
                  <a:pt x="6070184" y="5105196"/>
                  <a:pt x="6067588" y="5115626"/>
                  <a:pt x="6064726" y="5125620"/>
                </a:cubicBezTo>
                <a:cubicBezTo>
                  <a:pt x="6063568" y="5154527"/>
                  <a:pt x="6065189" y="5244020"/>
                  <a:pt x="6065415" y="5268004"/>
                </a:cubicBezTo>
                <a:cubicBezTo>
                  <a:pt x="6065637" y="5268513"/>
                  <a:pt x="6065860" y="5269021"/>
                  <a:pt x="6066081" y="5269530"/>
                </a:cubicBezTo>
                <a:lnTo>
                  <a:pt x="6043407" y="5390941"/>
                </a:lnTo>
                <a:cubicBezTo>
                  <a:pt x="6032545" y="5438194"/>
                  <a:pt x="6020942" y="5465286"/>
                  <a:pt x="6025377" y="5539927"/>
                </a:cubicBezTo>
                <a:cubicBezTo>
                  <a:pt x="6019787" y="5610775"/>
                  <a:pt x="6013913" y="5740573"/>
                  <a:pt x="6010052" y="5791594"/>
                </a:cubicBezTo>
                <a:cubicBezTo>
                  <a:pt x="5989401" y="5787060"/>
                  <a:pt x="6018524" y="5849672"/>
                  <a:pt x="5994220" y="5855206"/>
                </a:cubicBezTo>
                <a:cubicBezTo>
                  <a:pt x="5995282" y="5860240"/>
                  <a:pt x="5980598" y="5868910"/>
                  <a:pt x="5982580" y="5873582"/>
                </a:cubicBezTo>
                <a:cubicBezTo>
                  <a:pt x="5982922" y="5874401"/>
                  <a:pt x="5983265" y="5875218"/>
                  <a:pt x="5983608" y="5876037"/>
                </a:cubicBezTo>
                <a:lnTo>
                  <a:pt x="5983535" y="5886534"/>
                </a:lnTo>
                <a:lnTo>
                  <a:pt x="5988737" y="5888644"/>
                </a:lnTo>
                <a:cubicBezTo>
                  <a:pt x="5989948" y="5893707"/>
                  <a:pt x="5991159" y="5898769"/>
                  <a:pt x="5992371" y="5903832"/>
                </a:cubicBezTo>
                <a:cubicBezTo>
                  <a:pt x="5992924" y="5909651"/>
                  <a:pt x="5992578" y="5916068"/>
                  <a:pt x="5990780" y="5923391"/>
                </a:cubicBezTo>
                <a:cubicBezTo>
                  <a:pt x="5975822" y="5948880"/>
                  <a:pt x="6013580" y="5981626"/>
                  <a:pt x="5993870" y="6013205"/>
                </a:cubicBezTo>
                <a:cubicBezTo>
                  <a:pt x="5988486" y="6024901"/>
                  <a:pt x="5991718" y="6066777"/>
                  <a:pt x="5997673" y="6074018"/>
                </a:cubicBezTo>
                <a:cubicBezTo>
                  <a:pt x="5998007" y="6081731"/>
                  <a:pt x="6007861" y="6126985"/>
                  <a:pt x="6014840" y="6130837"/>
                </a:cubicBezTo>
                <a:cubicBezTo>
                  <a:pt x="6022998" y="6137057"/>
                  <a:pt x="5999420" y="6156330"/>
                  <a:pt x="6010704" y="6152982"/>
                </a:cubicBezTo>
                <a:cubicBezTo>
                  <a:pt x="6008682" y="6186619"/>
                  <a:pt x="6039938" y="6191636"/>
                  <a:pt x="6038294" y="6221100"/>
                </a:cubicBezTo>
                <a:cubicBezTo>
                  <a:pt x="6039643" y="6222126"/>
                  <a:pt x="6046356" y="6257468"/>
                  <a:pt x="6052331" y="6287550"/>
                </a:cubicBezTo>
                <a:cubicBezTo>
                  <a:pt x="6058307" y="6317632"/>
                  <a:pt x="6082079" y="6391312"/>
                  <a:pt x="6074143" y="6401595"/>
                </a:cubicBezTo>
                <a:cubicBezTo>
                  <a:pt x="6074931" y="6423902"/>
                  <a:pt x="6059614" y="6432919"/>
                  <a:pt x="6060199" y="6487110"/>
                </a:cubicBezTo>
                <a:cubicBezTo>
                  <a:pt x="6075583" y="6574474"/>
                  <a:pt x="6076150" y="6553611"/>
                  <a:pt x="6081156" y="6588589"/>
                </a:cubicBezTo>
                <a:cubicBezTo>
                  <a:pt x="6102088" y="6637976"/>
                  <a:pt x="6067660" y="6687723"/>
                  <a:pt x="6114944" y="6769963"/>
                </a:cubicBezTo>
                <a:cubicBezTo>
                  <a:pt x="6130462" y="6819284"/>
                  <a:pt x="6119243" y="6817955"/>
                  <a:pt x="6128950" y="6835814"/>
                </a:cubicBezTo>
                <a:lnTo>
                  <a:pt x="6132536" y="6858000"/>
                </a:lnTo>
                <a:lnTo>
                  <a:pt x="4789511" y="6858000"/>
                </a:lnTo>
                <a:lnTo>
                  <a:pt x="1866294" y="6858000"/>
                </a:lnTo>
                <a:lnTo>
                  <a:pt x="1705866" y="6858000"/>
                </a:lnTo>
                <a:lnTo>
                  <a:pt x="1343025" y="6858000"/>
                </a:lnTo>
                <a:lnTo>
                  <a:pt x="523269" y="6858000"/>
                </a:lnTo>
                <a:lnTo>
                  <a:pt x="362841"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1137034" y="609599"/>
            <a:ext cx="5338194" cy="13228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a:solidFill>
                  <a:schemeClr val="tx1"/>
                </a:solidFill>
                <a:latin typeface="+mj-lt"/>
                <a:ea typeface="+mj-ea"/>
                <a:cs typeface="+mj-cs"/>
              </a:rPr>
              <a:t>Pie chart showing the success percentage achieved by each launch site</a:t>
            </a: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37034" y="2194101"/>
            <a:ext cx="4742771" cy="3983415"/>
          </a:xfrm>
          <a:prstGeom prst="rect">
            <a:avLst/>
          </a:prstGeom>
        </p:spPr>
        <p:txBody>
          <a:bodyPr vert="horz" lIns="91440" tIns="45720" rIns="91440" bIns="45720" rtlCol="0">
            <a:normAutofit/>
          </a:bodyPr>
          <a:lstStyle/>
          <a:p>
            <a:pPr>
              <a:spcBef>
                <a:spcPts val="1400"/>
              </a:spcBef>
            </a:pPr>
            <a:endParaRPr lang="en-US" sz="2000" dirty="0"/>
          </a:p>
          <a:p>
            <a:pPr>
              <a:spcBef>
                <a:spcPts val="1400"/>
              </a:spcBef>
            </a:pPr>
            <a:endParaRPr lang="en-US" sz="2000" dirty="0"/>
          </a:p>
          <a:p>
            <a:pPr>
              <a:spcBef>
                <a:spcPts val="1400"/>
              </a:spcBef>
            </a:pPr>
            <a:r>
              <a:rPr lang="en-US" sz="2000" dirty="0"/>
              <a:t>KSC LC-39A had the most successful launch with 41.7% while CCAFS SlC-40 had the least with only 12. 5%</a:t>
            </a:r>
          </a:p>
          <a:p>
            <a:pPr>
              <a:spcBef>
                <a:spcPts val="1400"/>
              </a:spcBef>
            </a:pPr>
            <a:endParaRPr lang="en-US" sz="2000" dirty="0"/>
          </a:p>
        </p:txBody>
      </p:sp>
      <p:pic>
        <p:nvPicPr>
          <p:cNvPr id="4" name="Picture 3" descr="Chart, diagram&#10;&#10;Description automatically generated">
            <a:extLst>
              <a:ext uri="{FF2B5EF4-FFF2-40B4-BE49-F238E27FC236}">
                <a16:creationId xmlns:a16="http://schemas.microsoft.com/office/drawing/2014/main" id="{EACB0C90-C121-46A8-B663-2E41BCDC5AD7}"/>
              </a:ext>
            </a:extLst>
          </p:cNvPr>
          <p:cNvPicPr>
            <a:picLocks noChangeAspect="1"/>
          </p:cNvPicPr>
          <p:nvPr/>
        </p:nvPicPr>
        <p:blipFill>
          <a:blip r:embed="rId2"/>
          <a:stretch>
            <a:fillRect/>
          </a:stretch>
        </p:blipFill>
        <p:spPr>
          <a:xfrm>
            <a:off x="7830999" y="834656"/>
            <a:ext cx="3304714" cy="2445489"/>
          </a:xfrm>
          <a:prstGeom prst="rect">
            <a:avLst/>
          </a:prstGeom>
        </p:spPr>
      </p:pic>
      <p:pic>
        <p:nvPicPr>
          <p:cNvPr id="7" name="Picture 6" descr="Text&#10;&#10;Description automatically generated">
            <a:extLst>
              <a:ext uri="{FF2B5EF4-FFF2-40B4-BE49-F238E27FC236}">
                <a16:creationId xmlns:a16="http://schemas.microsoft.com/office/drawing/2014/main" id="{74595F80-1023-4A88-B69A-E6FBC251D233}"/>
              </a:ext>
            </a:extLst>
          </p:cNvPr>
          <p:cNvPicPr>
            <a:picLocks noChangeAspect="1"/>
          </p:cNvPicPr>
          <p:nvPr/>
        </p:nvPicPr>
        <p:blipFill>
          <a:blip r:embed="rId3"/>
          <a:stretch>
            <a:fillRect/>
          </a:stretch>
        </p:blipFill>
        <p:spPr>
          <a:xfrm>
            <a:off x="7612912" y="3601878"/>
            <a:ext cx="3740887" cy="202631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tint val="75000"/>
                  </a:schemeClr>
                </a:solidFill>
                <a:latin typeface="+mn-lt"/>
              </a:rPr>
              <a:pPr>
                <a:spcAft>
                  <a:spcPts val="600"/>
                </a:spcAft>
              </a:pPr>
              <a:t>40</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200" kern="1200">
                <a:solidFill>
                  <a:srgbClr val="FFFFFF"/>
                </a:solidFill>
                <a:latin typeface="+mj-lt"/>
                <a:ea typeface="+mj-ea"/>
                <a:cs typeface="+mj-cs"/>
              </a:rPr>
              <a:t>Pie chart showing the Launch site with the highest launch success ratio</a:t>
            </a:r>
          </a:p>
          <a:p>
            <a:pPr>
              <a:spcAft>
                <a:spcPts val="600"/>
              </a:spcAft>
            </a:pPr>
            <a:endParaRPr lang="en-US" sz="2200" kern="120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66951" y="3355130"/>
            <a:ext cx="2669407" cy="2427333"/>
          </a:xfrm>
          <a:prstGeom prst="rect">
            <a:avLst/>
          </a:prstGeom>
        </p:spPr>
        <p:txBody>
          <a:bodyPr vert="horz" lIns="91440" tIns="45720" rIns="91440" bIns="45720" rtlCol="0">
            <a:normAutofit/>
          </a:bodyPr>
          <a:lstStyle/>
          <a:p>
            <a:pPr>
              <a:spcBef>
                <a:spcPts val="1400"/>
              </a:spcBef>
            </a:pPr>
            <a:endParaRPr lang="en-US" sz="1600" dirty="0"/>
          </a:p>
          <a:p>
            <a:pPr>
              <a:spcBef>
                <a:spcPts val="1400"/>
              </a:spcBef>
            </a:pPr>
            <a:r>
              <a:rPr lang="en-US" sz="1600" dirty="0"/>
              <a:t>KSC LC-39A had the most successful launches with 76.9% of its launches being successful and 23.1% being failure.</a:t>
            </a:r>
          </a:p>
        </p:txBody>
      </p:sp>
      <p:pic>
        <p:nvPicPr>
          <p:cNvPr id="4" name="Picture 3" descr="Chart&#10;&#10;Description automatically generated with medium confidence">
            <a:extLst>
              <a:ext uri="{FF2B5EF4-FFF2-40B4-BE49-F238E27FC236}">
                <a16:creationId xmlns:a16="http://schemas.microsoft.com/office/drawing/2014/main" id="{C277BDB4-BE2A-4C82-BCC1-811A547687C9}"/>
              </a:ext>
            </a:extLst>
          </p:cNvPr>
          <p:cNvPicPr>
            <a:picLocks noChangeAspect="1"/>
          </p:cNvPicPr>
          <p:nvPr/>
        </p:nvPicPr>
        <p:blipFill>
          <a:blip r:embed="rId2"/>
          <a:stretch>
            <a:fillRect/>
          </a:stretch>
        </p:blipFill>
        <p:spPr>
          <a:xfrm>
            <a:off x="4662102" y="1900440"/>
            <a:ext cx="6903723" cy="2934082"/>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325100" y="6356350"/>
            <a:ext cx="1028700" cy="365125"/>
          </a:xfrm>
        </p:spPr>
        <p:txBody>
          <a:bodyPr vert="horz" lIns="91440" tIns="45720" rIns="91440" bIns="45720" rtlCol="0" anchor="ctr">
            <a:normAutofit/>
          </a:bodyPr>
          <a:lstStyle/>
          <a:p>
            <a:pPr>
              <a:spcAft>
                <a:spcPts val="600"/>
              </a:spcAft>
            </a:pPr>
            <a:fld id="{5075537C-CA84-1446-933C-8E9D027F9201}" type="slidenum">
              <a:rPr lang="en-US" sz="1200">
                <a:solidFill>
                  <a:prstClr val="black">
                    <a:tint val="75000"/>
                  </a:prstClr>
                </a:solidFill>
                <a:latin typeface="+mn-lt"/>
              </a:rPr>
              <a:pPr>
                <a:spcAft>
                  <a:spcPts val="600"/>
                </a:spcAft>
              </a:pPr>
              <a:t>41</a:t>
            </a:fld>
            <a:endParaRPr lang="en-US" sz="1200">
              <a:solidFill>
                <a:prstClr val="black">
                  <a:tint val="75000"/>
                </a:prstClr>
              </a:solidFill>
              <a:latin typeface="+mn-lt"/>
            </a:endParaRP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3BAF07C-C39E-42EB-BB22-8D46691D97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3061" cy="685800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a:extLst>
              <a:ext uri="{FF2B5EF4-FFF2-40B4-BE49-F238E27FC236}">
                <a16:creationId xmlns:a16="http://schemas.microsoft.com/office/drawing/2014/main" id="{D8E9CF54-0466-4261-9E62-0249E60E18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29674" y="-59376"/>
            <a:ext cx="12515851" cy="6923798"/>
            <a:chOff x="-329674" y="-51881"/>
            <a:chExt cx="12515851" cy="6923798"/>
          </a:xfrm>
        </p:grpSpPr>
        <p:sp>
          <p:nvSpPr>
            <p:cNvPr id="20" name="Freeform 5">
              <a:extLst>
                <a:ext uri="{FF2B5EF4-FFF2-40B4-BE49-F238E27FC236}">
                  <a16:creationId xmlns:a16="http://schemas.microsoft.com/office/drawing/2014/main" id="{33E32106-E8B1-4F76-9EE6-58537738A3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6">
              <a:extLst>
                <a:ext uri="{FF2B5EF4-FFF2-40B4-BE49-F238E27FC236}">
                  <a16:creationId xmlns:a16="http://schemas.microsoft.com/office/drawing/2014/main" id="{C32C2C46-A045-44FB-8A74-5EBD650C2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7">
              <a:extLst>
                <a:ext uri="{FF2B5EF4-FFF2-40B4-BE49-F238E27FC236}">
                  <a16:creationId xmlns:a16="http://schemas.microsoft.com/office/drawing/2014/main" id="{6A76F79C-6683-4940-BCF7-4BCCCEE406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3" name="Freeform 8">
              <a:extLst>
                <a:ext uri="{FF2B5EF4-FFF2-40B4-BE49-F238E27FC236}">
                  <a16:creationId xmlns:a16="http://schemas.microsoft.com/office/drawing/2014/main" id="{FF4675A3-6D07-4B1F-9BFC-AEBEA1AD06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9">
              <a:extLst>
                <a:ext uri="{FF2B5EF4-FFF2-40B4-BE49-F238E27FC236}">
                  <a16:creationId xmlns:a16="http://schemas.microsoft.com/office/drawing/2014/main" id="{765E127A-B6B7-4B1D-B7BD-6C8C969D29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0">
              <a:extLst>
                <a:ext uri="{FF2B5EF4-FFF2-40B4-BE49-F238E27FC236}">
                  <a16:creationId xmlns:a16="http://schemas.microsoft.com/office/drawing/2014/main" id="{3BCA9D9E-C72C-4751-BFA9-10B85CACE3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11">
              <a:extLst>
                <a:ext uri="{FF2B5EF4-FFF2-40B4-BE49-F238E27FC236}">
                  <a16:creationId xmlns:a16="http://schemas.microsoft.com/office/drawing/2014/main" id="{080C708C-69BF-441B-AB75-C98160ED06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7" name="Freeform 12">
              <a:extLst>
                <a:ext uri="{FF2B5EF4-FFF2-40B4-BE49-F238E27FC236}">
                  <a16:creationId xmlns:a16="http://schemas.microsoft.com/office/drawing/2014/main" id="{3E79964E-F8F1-4763-8892-7BC3DAE306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8" name="Freeform 13">
              <a:extLst>
                <a:ext uri="{FF2B5EF4-FFF2-40B4-BE49-F238E27FC236}">
                  <a16:creationId xmlns:a16="http://schemas.microsoft.com/office/drawing/2014/main" id="{FE09592A-FCC9-4AE5-BA0B-730C6F3BBE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29" name="Freeform 14">
              <a:extLst>
                <a:ext uri="{FF2B5EF4-FFF2-40B4-BE49-F238E27FC236}">
                  <a16:creationId xmlns:a16="http://schemas.microsoft.com/office/drawing/2014/main" id="{96448994-820C-4BC1-ABF3-4579C6F99A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0" name="Freeform 15">
              <a:extLst>
                <a:ext uri="{FF2B5EF4-FFF2-40B4-BE49-F238E27FC236}">
                  <a16:creationId xmlns:a16="http://schemas.microsoft.com/office/drawing/2014/main" id="{9BB0D192-565A-42B9-B292-CC032D71A6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1" name="Freeform 16">
              <a:extLst>
                <a:ext uri="{FF2B5EF4-FFF2-40B4-BE49-F238E27FC236}">
                  <a16:creationId xmlns:a16="http://schemas.microsoft.com/office/drawing/2014/main" id="{6D1CA09C-5F40-4E92-A7E9-D1FCEE5128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tx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32" name="Freeform 17">
              <a:extLst>
                <a:ext uri="{FF2B5EF4-FFF2-40B4-BE49-F238E27FC236}">
                  <a16:creationId xmlns:a16="http://schemas.microsoft.com/office/drawing/2014/main" id="{379F5AA5-2E14-4880-A5A6-07AEF2AD89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3" name="Freeform 18">
              <a:extLst>
                <a:ext uri="{FF2B5EF4-FFF2-40B4-BE49-F238E27FC236}">
                  <a16:creationId xmlns:a16="http://schemas.microsoft.com/office/drawing/2014/main" id="{EF14BD32-D239-4DA3-98B3-775207365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4" name="Freeform 19">
              <a:extLst>
                <a:ext uri="{FF2B5EF4-FFF2-40B4-BE49-F238E27FC236}">
                  <a16:creationId xmlns:a16="http://schemas.microsoft.com/office/drawing/2014/main" id="{CF07B250-E5E4-4624-9BD7-8D513A67B7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5" name="Freeform 20">
              <a:extLst>
                <a:ext uri="{FF2B5EF4-FFF2-40B4-BE49-F238E27FC236}">
                  <a16:creationId xmlns:a16="http://schemas.microsoft.com/office/drawing/2014/main" id="{BCC5D120-7C8C-4290-865C-4EE6E4F245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21">
              <a:extLst>
                <a:ext uri="{FF2B5EF4-FFF2-40B4-BE49-F238E27FC236}">
                  <a16:creationId xmlns:a16="http://schemas.microsoft.com/office/drawing/2014/main" id="{C24688C6-CAE5-4EF2-B2BA-A138DA0A2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7" name="Freeform 22">
              <a:extLst>
                <a:ext uri="{FF2B5EF4-FFF2-40B4-BE49-F238E27FC236}">
                  <a16:creationId xmlns:a16="http://schemas.microsoft.com/office/drawing/2014/main" id="{6BD31099-7C13-4901-A04F-632B1CD84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tx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8" name="Freeform 23">
              <a:extLst>
                <a:ext uri="{FF2B5EF4-FFF2-40B4-BE49-F238E27FC236}">
                  <a16:creationId xmlns:a16="http://schemas.microsoft.com/office/drawing/2014/main" id="{679F5FF7-82B2-4033-8FBE-63170C93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tx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12" name="Title 1">
            <a:extLst>
              <a:ext uri="{FF2B5EF4-FFF2-40B4-BE49-F238E27FC236}">
                <a16:creationId xmlns:a16="http://schemas.microsoft.com/office/drawing/2014/main" id="{4D271BF5-BAA1-4CEB-A575-76A097FABBBA}"/>
              </a:ext>
            </a:extLst>
          </p:cNvPr>
          <p:cNvSpPr txBox="1">
            <a:spLocks/>
          </p:cNvSpPr>
          <p:nvPr/>
        </p:nvSpPr>
        <p:spPr>
          <a:xfrm>
            <a:off x="888631" y="4760132"/>
            <a:ext cx="3947420" cy="17778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800" kern="1200" dirty="0">
                <a:solidFill>
                  <a:schemeClr val="tx1"/>
                </a:solidFill>
                <a:latin typeface="+mj-lt"/>
                <a:ea typeface="+mj-ea"/>
                <a:cs typeface="+mj-cs"/>
              </a:rPr>
              <a:t>Scatter plot of Payload vs Launch Outcome and different payload selected in the range slider</a:t>
            </a:r>
          </a:p>
        </p:txBody>
      </p:sp>
      <p:sp>
        <p:nvSpPr>
          <p:cNvPr id="40" name="Freeform: Shape 39">
            <a:extLst>
              <a:ext uri="{FF2B5EF4-FFF2-40B4-BE49-F238E27FC236}">
                <a16:creationId xmlns:a16="http://schemas.microsoft.com/office/drawing/2014/main" id="{44C110BA-81E8-4247-853A-5F2B93E92E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37825"/>
          </a:xfrm>
          <a:custGeom>
            <a:avLst/>
            <a:gdLst>
              <a:gd name="connsiteX0" fmla="*/ 0 w 12192000"/>
              <a:gd name="connsiteY0" fmla="*/ 0 h 4537825"/>
              <a:gd name="connsiteX1" fmla="*/ 12192000 w 12192000"/>
              <a:gd name="connsiteY1" fmla="*/ 0 h 4537825"/>
              <a:gd name="connsiteX2" fmla="*/ 12192000 w 12192000"/>
              <a:gd name="connsiteY2" fmla="*/ 3020937 h 4537825"/>
              <a:gd name="connsiteX3" fmla="*/ 12192000 w 12192000"/>
              <a:gd name="connsiteY3" fmla="*/ 3213062 h 4537825"/>
              <a:gd name="connsiteX4" fmla="*/ 12192000 w 12192000"/>
              <a:gd name="connsiteY4" fmla="*/ 4188880 h 4537825"/>
              <a:gd name="connsiteX5" fmla="*/ 12113803 w 12192000"/>
              <a:gd name="connsiteY5" fmla="*/ 4197163 h 4537825"/>
              <a:gd name="connsiteX6" fmla="*/ 6753597 w 12192000"/>
              <a:gd name="connsiteY6" fmla="*/ 4520720 h 4537825"/>
              <a:gd name="connsiteX7" fmla="*/ 400746 w 12192000"/>
              <a:gd name="connsiteY7" fmla="*/ 4349377 h 4537825"/>
              <a:gd name="connsiteX8" fmla="*/ 0 w 12192000"/>
              <a:gd name="connsiteY8" fmla="*/ 4312401 h 4537825"/>
              <a:gd name="connsiteX9" fmla="*/ 0 w 12192000"/>
              <a:gd name="connsiteY9" fmla="*/ 3213062 h 4537825"/>
              <a:gd name="connsiteX10" fmla="*/ 0 w 12192000"/>
              <a:gd name="connsiteY10" fmla="*/ 3020937 h 4537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4537825">
                <a:moveTo>
                  <a:pt x="0" y="0"/>
                </a:moveTo>
                <a:lnTo>
                  <a:pt x="12192000" y="0"/>
                </a:lnTo>
                <a:lnTo>
                  <a:pt x="12192000" y="3020937"/>
                </a:lnTo>
                <a:lnTo>
                  <a:pt x="12192000" y="3213062"/>
                </a:lnTo>
                <a:lnTo>
                  <a:pt x="12192000" y="4188880"/>
                </a:lnTo>
                <a:lnTo>
                  <a:pt x="12113803" y="4197163"/>
                </a:lnTo>
                <a:cubicBezTo>
                  <a:pt x="10139508" y="4395112"/>
                  <a:pt x="8237152" y="4488115"/>
                  <a:pt x="6753597" y="4520720"/>
                </a:cubicBezTo>
                <a:cubicBezTo>
                  <a:pt x="4940362" y="4560569"/>
                  <a:pt x="2657278" y="4541239"/>
                  <a:pt x="400746" y="4349377"/>
                </a:cubicBezTo>
                <a:lnTo>
                  <a:pt x="0" y="4312401"/>
                </a:lnTo>
                <a:lnTo>
                  <a:pt x="0" y="3213062"/>
                </a:lnTo>
                <a:lnTo>
                  <a:pt x="0" y="3020937"/>
                </a:lnTo>
                <a:close/>
              </a:path>
            </a:pathLst>
          </a:custGeom>
          <a:solidFill>
            <a:schemeClr val="tx1"/>
          </a:solidFill>
          <a:ln w="44450">
            <a:noFill/>
          </a:ln>
          <a:effectLst/>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10469880" y="320040"/>
            <a:ext cx="914400" cy="320040"/>
          </a:xfrm>
        </p:spPr>
        <p:txBody>
          <a:bodyPr vert="horz" lIns="91440" tIns="45720" rIns="91440" bIns="45720" rtlCol="0" anchor="ctr">
            <a:normAutofit/>
          </a:bodyPr>
          <a:lstStyle/>
          <a:p>
            <a:pPr>
              <a:spcAft>
                <a:spcPts val="600"/>
              </a:spcAft>
            </a:pPr>
            <a:fld id="{5075537C-CA84-1446-933C-8E9D027F9201}" type="slidenum">
              <a:rPr lang="en-US" sz="1200">
                <a:solidFill>
                  <a:srgbClr val="898989"/>
                </a:solidFill>
                <a:latin typeface="+mn-lt"/>
              </a:rPr>
              <a:pPr>
                <a:spcAft>
                  <a:spcPts val="600"/>
                </a:spcAft>
              </a:pPr>
              <a:t>42</a:t>
            </a:fld>
            <a:endParaRPr lang="en-US" sz="1200">
              <a:solidFill>
                <a:srgbClr val="898989"/>
              </a:solidFill>
              <a:latin typeface="+mn-lt"/>
            </a:endParaRPr>
          </a:p>
        </p:txBody>
      </p:sp>
      <p:pic>
        <p:nvPicPr>
          <p:cNvPr id="4" name="Picture 3">
            <a:extLst>
              <a:ext uri="{FF2B5EF4-FFF2-40B4-BE49-F238E27FC236}">
                <a16:creationId xmlns:a16="http://schemas.microsoft.com/office/drawing/2014/main" id="{484C06A4-8D99-4FE3-897A-F54B2E05C61F}"/>
              </a:ext>
            </a:extLst>
          </p:cNvPr>
          <p:cNvPicPr>
            <a:picLocks noChangeAspect="1"/>
          </p:cNvPicPr>
          <p:nvPr/>
        </p:nvPicPr>
        <p:blipFill>
          <a:blip r:embed="rId2"/>
          <a:stretch>
            <a:fillRect/>
          </a:stretch>
        </p:blipFill>
        <p:spPr>
          <a:xfrm>
            <a:off x="643467" y="728038"/>
            <a:ext cx="10914060" cy="3246934"/>
          </a:xfrm>
          <a:prstGeom prst="rect">
            <a:avLst/>
          </a:prstGeom>
        </p:spPr>
      </p:pic>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18447" y="4767660"/>
            <a:ext cx="6281873" cy="1770300"/>
          </a:xfrm>
          <a:prstGeom prst="rect">
            <a:avLst/>
          </a:prstGeom>
        </p:spPr>
        <p:txBody>
          <a:bodyPr vert="horz" lIns="91440" tIns="45720" rIns="91440" bIns="45720" rtlCol="0" anchor="ctr">
            <a:normAutofit/>
          </a:bodyPr>
          <a:lstStyle/>
          <a:p>
            <a:pPr>
              <a:spcBef>
                <a:spcPts val="1400"/>
              </a:spcBef>
            </a:pPr>
            <a:endParaRPr lang="en-US" sz="1800" dirty="0"/>
          </a:p>
          <a:p>
            <a:pPr>
              <a:spcBef>
                <a:spcPts val="1400"/>
              </a:spcBef>
            </a:pPr>
            <a:r>
              <a:rPr lang="en-US" sz="1800" dirty="0"/>
              <a:t>The e scatter plots show that the lower the payload the higher the success rate is. </a:t>
            </a:r>
          </a:p>
        </p:txBody>
      </p:sp>
    </p:spTree>
    <p:extLst>
      <p:ext uri="{BB962C8B-B14F-4D97-AF65-F5344CB8AC3E}">
        <p14:creationId xmlns:p14="http://schemas.microsoft.com/office/powerpoint/2010/main" val="25235960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t>As shown on the built model accuracy for all built classification models, in a bar chart it demonstrates that the Decision Tree method is the best method in this case to have the best accuracy</a:t>
            </a:r>
          </a:p>
          <a:p>
            <a:pPr>
              <a:spcBef>
                <a:spcPts val="1400"/>
              </a:spcBef>
            </a:pPr>
            <a:endParaRPr lang="en-US" sz="2000" dirty="0"/>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bar chart&#10;&#10;Description automatically generated">
            <a:extLst>
              <a:ext uri="{FF2B5EF4-FFF2-40B4-BE49-F238E27FC236}">
                <a16:creationId xmlns:a16="http://schemas.microsoft.com/office/drawing/2014/main" id="{123A550F-D687-40A7-90DB-1FC440BD9E42}"/>
              </a:ext>
            </a:extLst>
          </p:cNvPr>
          <p:cNvPicPr>
            <a:picLocks noChangeAspect="1"/>
          </p:cNvPicPr>
          <p:nvPr/>
        </p:nvPicPr>
        <p:blipFill>
          <a:blip r:embed="rId2"/>
          <a:stretch>
            <a:fillRect/>
          </a:stretch>
        </p:blipFill>
        <p:spPr>
          <a:xfrm>
            <a:off x="5405862" y="1305563"/>
            <a:ext cx="6019331" cy="4243628"/>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44</a:t>
            </a:fld>
            <a:endParaRPr lang="en-US" sz="1200">
              <a:solidFill>
                <a:srgbClr val="303030"/>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33106AC-60D7-46AE-8E64-7B84ABDBD099}"/>
              </a:ext>
            </a:extLst>
          </p:cNvPr>
          <p:cNvSpPr txBox="1">
            <a:spLocks/>
          </p:cNvSpPr>
          <p:nvPr/>
        </p:nvSpPr>
        <p:spPr>
          <a:xfrm>
            <a:off x="648929" y="629266"/>
            <a:ext cx="4944152"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Confusion Matrix</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8930" y="2438400"/>
            <a:ext cx="4944151" cy="3785419"/>
          </a:xfrm>
          <a:prstGeom prst="rect">
            <a:avLst/>
          </a:prstGeom>
        </p:spPr>
        <p:txBody>
          <a:bodyPr vert="horz" lIns="91440" tIns="45720" rIns="91440" bIns="45720" rtlCol="0">
            <a:normAutofit/>
          </a:bodyPr>
          <a:lstStyle/>
          <a:p>
            <a:pPr>
              <a:spcBef>
                <a:spcPts val="1400"/>
              </a:spcBef>
            </a:pPr>
            <a:r>
              <a:rPr lang="en-US" sz="2400"/>
              <a:t>The confusion matrix for the Decision Tree shows that for the rockets that landed, all of them were labeled correctly. However, for the rockets that did not land 3 were confused that did land so we got 3 False Positives. As such this is the Confusion Matrix for the best performing model.</a:t>
            </a:r>
          </a:p>
        </p:txBody>
      </p:sp>
      <p:sp>
        <p:nvSpPr>
          <p:cNvPr id="18" name="Rectangle 13">
            <a:extLst>
              <a:ext uri="{FF2B5EF4-FFF2-40B4-BE49-F238E27FC236}">
                <a16:creationId xmlns:a16="http://schemas.microsoft.com/office/drawing/2014/main" id="{46F7435D-E3DB-47B1-BA61-B00ACC83A9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2950" y="0"/>
            <a:ext cx="6099050"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9">
            <a:extLst>
              <a:ext uri="{FF2B5EF4-FFF2-40B4-BE49-F238E27FC236}">
                <a16:creationId xmlns:a16="http://schemas.microsoft.com/office/drawing/2014/main" id="{F263A0B5-F8C4-4116-809F-78A768EA79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77582" y="557784"/>
            <a:ext cx="5130204"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FCC218D-2700-45CF-AC6D-2AF3C445A739}"/>
              </a:ext>
            </a:extLst>
          </p:cNvPr>
          <p:cNvPicPr>
            <a:picLocks noChangeAspect="1"/>
          </p:cNvPicPr>
          <p:nvPr/>
        </p:nvPicPr>
        <p:blipFill>
          <a:blip r:embed="rId2"/>
          <a:stretch>
            <a:fillRect/>
          </a:stretch>
        </p:blipFill>
        <p:spPr>
          <a:xfrm>
            <a:off x="6904709" y="1808688"/>
            <a:ext cx="4475531" cy="3237376"/>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0356782" y="6356350"/>
            <a:ext cx="997017" cy="365125"/>
          </a:xfrm>
        </p:spPr>
        <p:txBody>
          <a:bodyPr vert="horz" lIns="91440" tIns="45720" rIns="91440" bIns="45720" rtlCol="0" anchor="ctr">
            <a:normAutofit/>
          </a:bodyPr>
          <a:lstStyle/>
          <a:p>
            <a:pPr>
              <a:spcAft>
                <a:spcPts val="600"/>
              </a:spcAft>
            </a:pPr>
            <a:fld id="{5075537C-CA84-1446-933C-8E9D027F9201}" type="slidenum">
              <a:rPr lang="en-US" sz="1200">
                <a:solidFill>
                  <a:srgbClr val="404040"/>
                </a:solidFill>
                <a:latin typeface="+mn-lt"/>
              </a:rPr>
              <a:pPr>
                <a:spcAft>
                  <a:spcPts val="600"/>
                </a:spcAft>
              </a:pPr>
              <a:t>45</a:t>
            </a:fld>
            <a:endParaRPr lang="en-US" sz="1200">
              <a:solidFill>
                <a:srgbClr val="404040"/>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284514"/>
            <a:ext cx="10515600" cy="4941878"/>
          </a:xfrm>
          <a:prstGeom prst="rect">
            <a:avLst/>
          </a:prstGeom>
        </p:spPr>
        <p:txBody>
          <a:bodyPr>
            <a:normAutofit/>
          </a:bodyPr>
          <a:lstStyle/>
          <a:p>
            <a:pPr>
              <a:lnSpc>
                <a:spcPct val="100000"/>
              </a:lnSpc>
              <a:spcBef>
                <a:spcPts val="1400"/>
              </a:spcBef>
            </a:pPr>
            <a:r>
              <a:rPr lang="en-US" sz="2400" dirty="0">
                <a:solidFill>
                  <a:schemeClr val="accent3">
                    <a:lumMod val="25000"/>
                  </a:schemeClr>
                </a:solidFill>
                <a:latin typeface="Abadi" panose="020B0604020104020204" pitchFamily="34" charset="0"/>
              </a:rPr>
              <a:t>With this research, we were able to arrive to the following conclusions:</a:t>
            </a:r>
          </a:p>
          <a:p>
            <a:pPr lvl="1">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best results were achieved when the flight amount were the largest at a launch site. That is when we got a greater success rate at a launch site.</a:t>
            </a:r>
          </a:p>
          <a:p>
            <a:pPr lvl="1">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most successful orbits were ES-L1, GEO, HEO and SSO and KSC LC-39A had the most successful launch sites.</a:t>
            </a:r>
          </a:p>
          <a:p>
            <a:pPr lvl="1">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The success rate started to increase in 2013 to 2020.</a:t>
            </a:r>
          </a:p>
          <a:p>
            <a:pPr lvl="1">
              <a:lnSpc>
                <a:spcPct val="100000"/>
              </a:lnSpc>
              <a:spcBef>
                <a:spcPts val="1400"/>
              </a:spcBef>
              <a:buFont typeface="Wingdings" panose="05000000000000000000" pitchFamily="2" charset="2"/>
              <a:buChar char="§"/>
            </a:pPr>
            <a:r>
              <a:rPr lang="en-US" sz="2000" dirty="0">
                <a:solidFill>
                  <a:schemeClr val="accent3">
                    <a:lumMod val="25000"/>
                  </a:schemeClr>
                </a:solidFill>
                <a:latin typeface="Abadi" panose="020B0604020104020204" pitchFamily="34" charset="0"/>
              </a:rPr>
              <a:t>Lastly, the Decision tree is the best machine learning algorithm for this project.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was processed by applying one-hot encoding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26029"/>
            <a:ext cx="10515600" cy="4750934"/>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methods used to collect the data are as follow: </a:t>
            </a:r>
          </a:p>
          <a:p>
            <a:pPr lvl="1" algn="just">
              <a:lnSpc>
                <a:spcPct val="100000"/>
              </a:lnSpc>
              <a:spcBef>
                <a:spcPts val="1400"/>
              </a:spcBef>
              <a:buFont typeface="Wingdings" panose="05000000000000000000" pitchFamily="2" charset="2"/>
              <a:buChar char="§"/>
            </a:pPr>
            <a:r>
              <a:rPr lang="en-US" sz="1900" dirty="0">
                <a:solidFill>
                  <a:schemeClr val="accent3">
                    <a:lumMod val="25000"/>
                  </a:schemeClr>
                </a:solidFill>
                <a:latin typeface="Abadi" panose="020B0604020104020204" pitchFamily="34" charset="0"/>
              </a:rPr>
              <a:t>First, get request to the SpaceX API was used to collect the data.</a:t>
            </a:r>
          </a:p>
          <a:p>
            <a:pPr lvl="1" algn="just">
              <a:lnSpc>
                <a:spcPct val="100000"/>
              </a:lnSpc>
              <a:spcBef>
                <a:spcPts val="1400"/>
              </a:spcBef>
              <a:buFont typeface="Wingdings" panose="05000000000000000000" pitchFamily="2" charset="2"/>
              <a:buChar char="§"/>
            </a:pPr>
            <a:r>
              <a:rPr lang="en-US" sz="1900" dirty="0">
                <a:solidFill>
                  <a:schemeClr val="accent3">
                    <a:lumMod val="25000"/>
                  </a:schemeClr>
                </a:solidFill>
                <a:latin typeface="Abadi" panose="020B0604020104020204" pitchFamily="34" charset="0"/>
              </a:rPr>
              <a:t>Then, we decoded the response content as a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and turned it into a Panda dataframe using .json_normalize().</a:t>
            </a:r>
          </a:p>
          <a:p>
            <a:pPr lvl="1" algn="just">
              <a:lnSpc>
                <a:spcPct val="100000"/>
              </a:lnSpc>
              <a:spcBef>
                <a:spcPts val="1400"/>
              </a:spcBef>
              <a:buFont typeface="Wingdings" panose="05000000000000000000" pitchFamily="2" charset="2"/>
              <a:buChar char="§"/>
            </a:pPr>
            <a:r>
              <a:rPr lang="en-US" sz="1900" dirty="0">
                <a:solidFill>
                  <a:schemeClr val="accent3">
                    <a:lumMod val="25000"/>
                  </a:schemeClr>
                </a:solidFill>
                <a:latin typeface="Abadi" panose="020B0604020104020204" pitchFamily="34" charset="0"/>
              </a:rPr>
              <a:t>Next, we dealt with these missing values by checking if there was any and filling it in  if necessary.</a:t>
            </a:r>
          </a:p>
          <a:p>
            <a:pPr marL="228600" marR="0" lvl="0" indent="-228600" algn="l" defTabSz="914400" rtl="0" eaLnBrk="1" fontAlgn="auto" latinLnBrk="0" hangingPunct="1">
              <a:lnSpc>
                <a:spcPct val="100000"/>
              </a:lnSpc>
              <a:spcBef>
                <a:spcPts val="14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A5A5A5">
                    <a:lumMod val="25000"/>
                  </a:srgbClr>
                </a:solidFill>
                <a:effectLst/>
                <a:uLnTx/>
                <a:uFillTx/>
                <a:latin typeface="Abadi" panose="020B0604020104020204" pitchFamily="34" charset="0"/>
                <a:ea typeface="+mn-ea"/>
                <a:cs typeface="+mn-cs"/>
              </a:rPr>
              <a:t>When it comes to Web scraping, this is what was done:</a:t>
            </a:r>
          </a:p>
          <a:p>
            <a:pPr lvl="1" algn="just">
              <a:lnSpc>
                <a:spcPct val="100000"/>
              </a:lnSpc>
              <a:spcBef>
                <a:spcPts val="1400"/>
              </a:spcBef>
              <a:buFont typeface="Wingdings" panose="05000000000000000000" pitchFamily="2" charset="2"/>
              <a:buChar char="§"/>
            </a:pPr>
            <a:r>
              <a:rPr lang="en-US" sz="1900" dirty="0">
                <a:solidFill>
                  <a:schemeClr val="accent3">
                    <a:lumMod val="25000"/>
                  </a:schemeClr>
                </a:solidFill>
                <a:latin typeface="Abadi" panose="020B0604020104020204" pitchFamily="34" charset="0"/>
              </a:rPr>
              <a:t>First, we carried out web scraping to collect Falcon 9 launch records from a Wikipedia were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object from the HTML response was used.</a:t>
            </a:r>
          </a:p>
          <a:p>
            <a:pPr lvl="1" algn="just">
              <a:lnSpc>
                <a:spcPct val="100000"/>
              </a:lnSpc>
              <a:spcBef>
                <a:spcPts val="1400"/>
              </a:spcBef>
              <a:buFont typeface="Wingdings" panose="05000000000000000000" pitchFamily="2" charset="2"/>
              <a:buChar char="§"/>
            </a:pPr>
            <a:r>
              <a:rPr lang="en-US" sz="1900" dirty="0">
                <a:solidFill>
                  <a:schemeClr val="accent3">
                    <a:lumMod val="25000"/>
                  </a:schemeClr>
                </a:solidFill>
                <a:latin typeface="Abadi" panose="020B0604020104020204" pitchFamily="34" charset="0"/>
              </a:rPr>
              <a:t>Then, we collect all relevant column names from the HTML table header so that we can create an empty dictionary with keys from the extracted column names. Later, this dictionary was converted into a Pandas dataframe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63563" y="1937658"/>
            <a:ext cx="10464873" cy="339634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collect data, get request to the SpaceX API was used, then we cleaned the data and performed data wrangling.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This is the link to the notebook: </a:t>
            </a:r>
            <a:r>
              <a:rPr lang="en-US" sz="2200" dirty="0">
                <a:solidFill>
                  <a:schemeClr val="accent3">
                    <a:lumMod val="25000"/>
                  </a:schemeClr>
                </a:solidFill>
                <a:latin typeface="Abadi" panose="020B0604020104020204" pitchFamily="34" charset="0"/>
                <a:hlinkClick r:id="rId3"/>
              </a:rPr>
              <a:t>https://github.com/marciamk8/testrepo/blob/main/SpaceX%20Data%20Collection%20and%20Data%20Wrangling%20Part%201.ipynb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descr="Graphical user interface, application&#10;&#10;Description automatically generated">
            <a:extLst>
              <a:ext uri="{FF2B5EF4-FFF2-40B4-BE49-F238E27FC236}">
                <a16:creationId xmlns:a16="http://schemas.microsoft.com/office/drawing/2014/main" id="{2A12F29A-DBE2-4502-BD34-263F6F60D13C}"/>
              </a:ext>
            </a:extLst>
          </p:cNvPr>
          <p:cNvPicPr>
            <a:picLocks noChangeAspect="1"/>
          </p:cNvPicPr>
          <p:nvPr/>
        </p:nvPicPr>
        <p:blipFill>
          <a:blip r:embed="rId3"/>
          <a:stretch>
            <a:fillRect/>
          </a:stretch>
        </p:blipFill>
        <p:spPr>
          <a:xfrm>
            <a:off x="495300" y="1353094"/>
            <a:ext cx="11201400" cy="2301240"/>
          </a:xfrm>
          <a:prstGeom prst="rect">
            <a:avLst/>
          </a:prstGeom>
        </p:spPr>
      </p:pic>
      <p:pic>
        <p:nvPicPr>
          <p:cNvPr id="12" name="Picture 11">
            <a:extLst>
              <a:ext uri="{FF2B5EF4-FFF2-40B4-BE49-F238E27FC236}">
                <a16:creationId xmlns:a16="http://schemas.microsoft.com/office/drawing/2014/main" id="{F78F65D1-AE46-43D7-8876-2649B1DB6ED9}"/>
              </a:ext>
            </a:extLst>
          </p:cNvPr>
          <p:cNvPicPr>
            <a:picLocks noChangeAspect="1"/>
          </p:cNvPicPr>
          <p:nvPr/>
        </p:nvPicPr>
        <p:blipFill>
          <a:blip r:embed="rId4"/>
          <a:stretch>
            <a:fillRect/>
          </a:stretch>
        </p:blipFill>
        <p:spPr>
          <a:xfrm>
            <a:off x="495300" y="3502525"/>
            <a:ext cx="11201400" cy="1036320"/>
          </a:xfrm>
          <a:prstGeom prst="rect">
            <a:avLst/>
          </a:prstGeom>
        </p:spPr>
      </p:pic>
      <p:pic>
        <p:nvPicPr>
          <p:cNvPr id="14" name="Picture 13" descr="Graphical user interface, text, application&#10;&#10;Description automatically generated">
            <a:extLst>
              <a:ext uri="{FF2B5EF4-FFF2-40B4-BE49-F238E27FC236}">
                <a16:creationId xmlns:a16="http://schemas.microsoft.com/office/drawing/2014/main" id="{8770ED5A-8FC5-4E6A-B4EB-5AF1ABADB155}"/>
              </a:ext>
            </a:extLst>
          </p:cNvPr>
          <p:cNvPicPr>
            <a:picLocks noChangeAspect="1"/>
          </p:cNvPicPr>
          <p:nvPr/>
        </p:nvPicPr>
        <p:blipFill>
          <a:blip r:embed="rId5"/>
          <a:stretch>
            <a:fillRect/>
          </a:stretch>
        </p:blipFill>
        <p:spPr>
          <a:xfrm>
            <a:off x="495300" y="4538845"/>
            <a:ext cx="11201400" cy="1866900"/>
          </a:xfrm>
          <a:prstGeom prst="rect">
            <a:avLst/>
          </a:prstGeom>
        </p:spPr>
      </p:pic>
    </p:spTree>
    <p:extLst>
      <p:ext uri="{BB962C8B-B14F-4D97-AF65-F5344CB8AC3E}">
        <p14:creationId xmlns:p14="http://schemas.microsoft.com/office/powerpoint/2010/main" val="1502047837"/>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826</TotalTime>
  <Words>2206</Words>
  <Application>Microsoft Office PowerPoint</Application>
  <PresentationFormat>Widescreen</PresentationFormat>
  <Paragraphs>209</Paragraphs>
  <Slides>47</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Márcia Mk</cp:lastModifiedBy>
  <cp:revision>247</cp:revision>
  <dcterms:created xsi:type="dcterms:W3CDTF">2021-04-29T18:58:34Z</dcterms:created>
  <dcterms:modified xsi:type="dcterms:W3CDTF">2022-03-26T02:15:17Z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